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2" r:id="rId2"/>
    <p:sldId id="256" r:id="rId3"/>
    <p:sldId id="297" r:id="rId4"/>
    <p:sldId id="277" r:id="rId5"/>
    <p:sldId id="323" r:id="rId6"/>
    <p:sldId id="278" r:id="rId7"/>
    <p:sldId id="324" r:id="rId8"/>
    <p:sldId id="295" r:id="rId9"/>
    <p:sldId id="299" r:id="rId10"/>
    <p:sldId id="300" r:id="rId11"/>
    <p:sldId id="325" r:id="rId12"/>
    <p:sldId id="302" r:id="rId13"/>
    <p:sldId id="326" r:id="rId14"/>
    <p:sldId id="287" r:id="rId15"/>
    <p:sldId id="288" r:id="rId16"/>
    <p:sldId id="305" r:id="rId17"/>
    <p:sldId id="327" r:id="rId18"/>
    <p:sldId id="328" r:id="rId19"/>
    <p:sldId id="329" r:id="rId20"/>
    <p:sldId id="283" r:id="rId21"/>
    <p:sldId id="330" r:id="rId22"/>
    <p:sldId id="257" r:id="rId23"/>
    <p:sldId id="258" r:id="rId24"/>
    <p:sldId id="307" r:id="rId25"/>
    <p:sldId id="331" r:id="rId26"/>
    <p:sldId id="298" r:id="rId27"/>
    <p:sldId id="332" r:id="rId28"/>
    <p:sldId id="311" r:id="rId29"/>
    <p:sldId id="333" r:id="rId30"/>
    <p:sldId id="312" r:id="rId31"/>
    <p:sldId id="334" r:id="rId32"/>
    <p:sldId id="315" r:id="rId33"/>
    <p:sldId id="335" r:id="rId34"/>
    <p:sldId id="317" r:id="rId35"/>
    <p:sldId id="336" r:id="rId36"/>
    <p:sldId id="337" r:id="rId37"/>
    <p:sldId id="338" r:id="rId3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 autoAdjust="0"/>
    <p:restoredTop sz="94660"/>
  </p:normalViewPr>
  <p:slideViewPr>
    <p:cSldViewPr snapToGrid="0">
      <p:cViewPr varScale="1">
        <p:scale>
          <a:sx n="83" d="100"/>
          <a:sy n="83" d="100"/>
        </p:scale>
        <p:origin x="739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D62900-E720-7B49-82A1-09E5488C4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72EAE5-82C5-28C1-B8F6-10C71AFD45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3EA78B-7DC7-5E0E-F304-C53632A5A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536C65-6637-D213-056A-A6D013619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05F137-1FB0-55AA-7BDC-105C92A36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84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024591-0388-C2FA-C999-A37A4A5AF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549A90-6268-382D-918F-C28007873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FBA188-3AA7-3467-5509-33F833114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2158E0-41B5-1465-7213-FDFB0111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3086E1-1E06-827B-E666-66FF4E8A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520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AA5D12-C65A-C035-CC6D-209D51ABE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89D05B-DAEE-3BCE-55B5-19D5256BF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E3BEE0-0C8E-7993-A9B6-A61853F85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372E274-6058-3481-B058-4450702DC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1F199FE-1DD7-1648-CDD5-A2F9C0728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8716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EB8664-D061-9B00-DA57-3FBDF866D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160B35-C875-3ECB-4D22-05BE7B3F0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664A3C5-8C9E-799F-63FD-C25FF56FB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C58BDDC-2834-5008-AC12-F1F805308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67FF65E-A2C8-8AED-C2FB-AFD7B63B4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F5EB9B4-1C8C-2D7A-0D6B-0BA20A3CF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8587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8184F-E6C1-60F6-D2BD-6036CF04B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B5737B-FD56-3FEC-2BD2-2882C0690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D9297FB-EA35-676C-7785-9FB9302A60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8BB6654-64B8-1F34-E83C-32F6B32CCF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B202E17-70F1-D313-70B5-27E1631A5D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2D1AFF1-48FF-5CE1-2AE0-88878B63A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639D387-319F-F661-F9C5-945B12F2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8CF3930-D649-87E8-B638-705F661E1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542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160B61-9C6E-6EFF-C763-B8832261F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1311B00-C09A-597B-005F-C434005D2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9EE498-D2AC-A5D4-5AFF-5AC139A17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5C4F6A-7522-5B4F-A354-CA48E6808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7373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2356333-4AF5-A9CE-245C-C5EA5D3D9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76E24D1-8564-5B61-832B-E1758B1B8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9AD784D-B5DD-3E57-6925-FE0001ABC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826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76634F-35A7-CB28-A894-0BB5D7BBA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26977AF-0DC6-7E33-00DF-8EC6EFBE1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156163-97ED-281D-5E07-DA2F9AD3C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7E5F646-31CC-14E1-F9E8-65D61E83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B908079-AB53-9C33-FE19-D2022409E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FA20C1D-85E4-E7A7-7F90-46B5B3E6C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3730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3D48A-9C91-0236-7699-0D1CB32F9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2284178-B4F6-060B-FAD4-47051C980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F915309-D2B1-C05A-FE8F-60FFE41A54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B1F166F-EE35-7884-0BF9-BEB5EA69C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F8CE034-F47B-188E-7C2A-B4AF1E951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FC3DCC8-6743-9840-9B8E-CBDAAAC7E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6037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583FB7-6C64-FBF4-8339-B59383BA6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FEC28A1-9AC6-46C7-8D1D-5B6C1C5910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E0C43F-84BF-2441-B521-71DD8028E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8DABD36-B564-90A1-0FEE-6ABFEFEE6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2740B7-7307-9085-EBB5-6C117D619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9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47874C2-588F-FDD5-9317-9942828622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276CBED-F8AC-693E-EE2B-02A341E4C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BA8296-D98E-82DD-38CC-1053A1775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B7D79D-F425-B262-3E76-DC24E97C7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9EED5B-7834-1EBB-D562-BCA25AFE1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3300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DEF690D-5FAB-71E6-27BE-5717258F6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DDB1FA-C3EE-4544-6CCE-9D315F3A9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017D1E-8F36-C055-2FF9-8847F4352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4A831-F224-48DF-BB2E-365918BF4CAE}" type="datetimeFigureOut">
              <a:rPr lang="de-DE" smtClean="0"/>
              <a:t>27.05.2024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182761-BE8A-6276-87F2-DD18CE1A1E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CD0C6C-7367-B7B1-1188-05C5C2FC4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1741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lthaus.de/Bildung" TargetMode="External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gesspiegel.de/wirtschaft/rein-in-die-kartoffeln-3964402.html" TargetMode="External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ea.org/reports/renewables-2023/executive-summary" TargetMode="External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pic>
        <p:nvPicPr>
          <p:cNvPr id="8" name="Grafik 7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1F6FFFB2-950F-F397-879A-B4337D63DE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536" y="1809946"/>
            <a:ext cx="8165754" cy="528372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0DCA6292-11BF-C931-0D2B-DC41C18BD93A}"/>
              </a:ext>
            </a:extLst>
          </p:cNvPr>
          <p:cNvSpPr txBox="1"/>
          <p:nvPr/>
        </p:nvSpPr>
        <p:spPr>
          <a:xfrm>
            <a:off x="8088198" y="2328421"/>
            <a:ext cx="317683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Quiz zu den SDGs</a:t>
            </a:r>
            <a:br>
              <a:rPr lang="de-DE" sz="2800" b="1" dirty="0"/>
            </a:br>
            <a:r>
              <a:rPr lang="de-DE" sz="2800" b="1" dirty="0"/>
              <a:t>für </a:t>
            </a:r>
            <a:r>
              <a:rPr lang="de-DE" sz="2800" b="1" dirty="0" err="1"/>
              <a:t>SuS</a:t>
            </a:r>
            <a:r>
              <a:rPr lang="de-DE" sz="2800" b="1" dirty="0"/>
              <a:t> ab Klasse 7.</a:t>
            </a:r>
            <a:br>
              <a:rPr lang="de-DE" sz="2800" b="1" dirty="0"/>
            </a:b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</a:rPr>
              <a:t>© Bielefeld 2024.</a:t>
            </a:r>
          </a:p>
        </p:txBody>
      </p:sp>
      <p:pic>
        <p:nvPicPr>
          <p:cNvPr id="10" name="Grafik 9" descr="Ein Bild, das ClipArt enthält.&#10;&#10;Automatisch generierte Beschreibung">
            <a:extLst>
              <a:ext uri="{FF2B5EF4-FFF2-40B4-BE49-F238E27FC236}">
                <a16:creationId xmlns:a16="http://schemas.microsoft.com/office/drawing/2014/main" id="{A3952A62-1FF5-3CF2-83BD-2EED4125D9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943" y="3591122"/>
            <a:ext cx="2682240" cy="815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7102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 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C6EE1C0-B9B6-829C-23B0-66A69E616E9F}"/>
              </a:ext>
            </a:extLst>
          </p:cNvPr>
          <p:cNvSpPr txBox="1"/>
          <p:nvPr/>
        </p:nvSpPr>
        <p:spPr>
          <a:xfrm>
            <a:off x="838200" y="1718131"/>
            <a:ext cx="10633364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Quiz: </a:t>
            </a:r>
            <a:r>
              <a:rPr lang="de-DE" sz="2400" b="1" dirty="0"/>
              <a:t>Quiz zu den nachhaltigen Entwicklungszielen (SDGs).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Inhalt</a:t>
            </a:r>
            <a:r>
              <a:rPr lang="de-DE" sz="2400" b="1" dirty="0"/>
              <a:t>: Je eine Frage zu Themenfeldern der 17 SDGs (</a:t>
            </a:r>
            <a:r>
              <a:rPr lang="de-DE" sz="2400" b="1" dirty="0" err="1"/>
              <a:t>sustainable</a:t>
            </a:r>
            <a:r>
              <a:rPr lang="de-DE" sz="2400" b="1" dirty="0"/>
              <a:t> </a:t>
            </a:r>
            <a:r>
              <a:rPr lang="de-DE" sz="2400" b="1" dirty="0" err="1"/>
              <a:t>development</a:t>
            </a:r>
            <a:r>
              <a:rPr lang="de-DE" sz="2400" b="1" dirty="0"/>
              <a:t> </a:t>
            </a:r>
            <a:r>
              <a:rPr lang="de-DE" sz="2400" b="1" dirty="0" err="1"/>
              <a:t>goals</a:t>
            </a:r>
            <a:r>
              <a:rPr lang="de-DE" sz="2400" b="1" dirty="0"/>
              <a:t>). Vertiefung der angesprochenen Themenfelder ist wünschenswert (siehe Quellenhinweise oder auch www.lernplattform-nachhaltige-entwicklungsziele.de).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Zielgruppe</a:t>
            </a:r>
            <a:r>
              <a:rPr lang="de-DE" sz="2400" b="1" dirty="0"/>
              <a:t>: Schülerinnen und Schüler ab Klasse 7.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Datum der Erstellung:</a:t>
            </a:r>
            <a:r>
              <a:rPr lang="de-DE" sz="2400" b="1" dirty="0"/>
              <a:t> 4/2024. 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Urheber:</a:t>
            </a:r>
            <a:r>
              <a:rPr lang="de-DE" sz="2400" b="1" dirty="0"/>
              <a:t> ©Welthaus Bielefeld.</a:t>
            </a:r>
          </a:p>
          <a:p>
            <a:r>
              <a:rPr lang="de-DE" sz="2400" b="1" dirty="0"/>
              <a:t>Freie Verwendung: </a:t>
            </a: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Unser Material steht unter Creative </a:t>
            </a:r>
            <a:b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Commons-Lizenzen. Vervielfältigung, Veröffentlichung und sogar</a:t>
            </a:r>
            <a:b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Bearbeitung sind bei uns ausdrücklich gestattet. Bei </a:t>
            </a:r>
            <a:r>
              <a:rPr lang="de-D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Veröffent</a:t>
            </a: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b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lichung</a:t>
            </a: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müssen die von den Urhebern vorgegebenen Lizenzen eingehalten und der Urheberhinweis (Welthaus Bielefeld) genannt werden.</a:t>
            </a:r>
            <a:endParaRPr lang="de-DE" sz="1800" b="1" dirty="0">
              <a:solidFill>
                <a:srgbClr val="C00000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Grafik 8" descr="Ein Bild, das ClipArt enthält.&#10;&#10;Automatisch generierte Beschreibung">
            <a:extLst>
              <a:ext uri="{FF2B5EF4-FFF2-40B4-BE49-F238E27FC236}">
                <a16:creationId xmlns:a16="http://schemas.microsoft.com/office/drawing/2014/main" id="{4DC9A864-DE53-D206-0A96-62ED891B6E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036" y="4308181"/>
            <a:ext cx="2679700" cy="81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033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C6EE1C0-B9B6-829C-23B0-66A69E616E9F}"/>
              </a:ext>
            </a:extLst>
          </p:cNvPr>
          <p:cNvSpPr txBox="1"/>
          <p:nvPr/>
        </p:nvSpPr>
        <p:spPr>
          <a:xfrm>
            <a:off x="838200" y="1718131"/>
            <a:ext cx="1063336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Technische Hinweise: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Erforderlich:</a:t>
            </a:r>
            <a:r>
              <a:rPr lang="de-DE" b="1" dirty="0"/>
              <a:t> </a:t>
            </a:r>
            <a:r>
              <a:rPr lang="de-DE" b="1" dirty="0" err="1"/>
              <a:t>Beamer</a:t>
            </a:r>
            <a:r>
              <a:rPr lang="de-DE" b="1" dirty="0"/>
              <a:t>, Laptop und Leinwand.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Wettbewerb:</a:t>
            </a:r>
            <a:r>
              <a:rPr lang="de-DE" b="1" dirty="0"/>
              <a:t> Quiz gewinnt durch den Wettbewerb. Daher:</a:t>
            </a:r>
            <a:br>
              <a:rPr lang="de-DE" b="1" dirty="0"/>
            </a:br>
            <a:r>
              <a:rPr lang="de-DE" b="1" dirty="0"/>
              <a:t>Geben Sie nur 30 Sekunden für die Beantwortung der Fragen.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Erfassung der Punkte:  </a:t>
            </a:r>
            <a:r>
              <a:rPr lang="de-DE" b="1" dirty="0"/>
              <a:t>Nach 30 Sekunden Zahl und Namen der richtigen Antworten (A, B, C oder D) notieren, eventuell bei geringer Gesamtzahl auch Strich-Erfassung der einzelnen Teilnehmenden. </a:t>
            </a:r>
            <a:r>
              <a:rPr lang="de-DE" b="1" dirty="0">
                <a:solidFill>
                  <a:srgbClr val="C00000"/>
                </a:solidFill>
              </a:rPr>
              <a:t>Alternativ: </a:t>
            </a:r>
            <a:r>
              <a:rPr lang="de-DE" b="1" dirty="0"/>
              <a:t>Die Teilnehmenden notieren die Anzahl der richtigen Antworten selbst.</a:t>
            </a:r>
            <a:endParaRPr lang="de-DE" b="1" dirty="0">
              <a:solidFill>
                <a:srgbClr val="C0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Wichtig</a:t>
            </a:r>
            <a:r>
              <a:rPr lang="de-DE" b="1" dirty="0"/>
              <a:t>: Jeder Frage-Folie folgt eine Antwortfolie.</a:t>
            </a:r>
            <a:br>
              <a:rPr lang="de-DE" b="1" dirty="0"/>
            </a:br>
            <a:r>
              <a:rPr lang="de-DE" b="1" dirty="0"/>
              <a:t>Deshalb: Referentenansicht ausschalten oder den rechten Rand </a:t>
            </a:r>
            <a:r>
              <a:rPr lang="de-DE" b="1" dirty="0" err="1"/>
              <a:t>dess</a:t>
            </a:r>
            <a:r>
              <a:rPr lang="de-DE" b="1" dirty="0"/>
              <a:t> Hauptfensters nach rechts verschieben, damit die nächste Folie und damit die Antwort </a:t>
            </a:r>
            <a:r>
              <a:rPr lang="de-DE" b="1" dirty="0">
                <a:solidFill>
                  <a:srgbClr val="C00000"/>
                </a:solidFill>
              </a:rPr>
              <a:t>nicht</a:t>
            </a:r>
            <a:r>
              <a:rPr lang="de-DE" b="1" dirty="0"/>
              <a:t> in der Vorausschau sichtbar ist.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FF0000"/>
                </a:solidFill>
              </a:rPr>
              <a:t>Hinweis:</a:t>
            </a:r>
            <a:r>
              <a:rPr lang="de-DE" b="1" dirty="0"/>
              <a:t> Sie können dieses Quiz auch in einer digitalen Form spielen. Dadurch kommt der Wettbewerbscharakter des </a:t>
            </a:r>
            <a:r>
              <a:rPr lang="de-DE" b="1" dirty="0" err="1"/>
              <a:t>Quizzes</a:t>
            </a:r>
            <a:r>
              <a:rPr lang="de-DE" b="1" dirty="0"/>
              <a:t> (Zeitlimit für die Beantwortung; Zählung der Punkte)  besser zum Tragen. Wir bieten an, </a:t>
            </a:r>
            <a:r>
              <a:rPr lang="de-DE" b="1"/>
              <a:t>das Quiz </a:t>
            </a:r>
            <a:r>
              <a:rPr lang="de-DE" b="1" dirty="0"/>
              <a:t>über </a:t>
            </a:r>
            <a:r>
              <a:rPr lang="de-DE" b="1" dirty="0" err="1"/>
              <a:t>Biparcours</a:t>
            </a:r>
            <a:r>
              <a:rPr lang="de-DE" b="1" dirty="0"/>
              <a:t> (Schulen in NRW) oder über die Quiz-Academy zu spielen. Zugang: </a:t>
            </a:r>
            <a:r>
              <a:rPr lang="de-DE" b="1" dirty="0">
                <a:hlinkClick r:id="rId3"/>
              </a:rPr>
              <a:t>www.Welthaus.de/Bildung</a:t>
            </a:r>
            <a:r>
              <a:rPr lang="de-DE" b="1" dirty="0"/>
              <a:t> </a:t>
            </a:r>
            <a:br>
              <a:rPr lang="de-DE" b="1" dirty="0"/>
            </a:br>
            <a:endParaRPr lang="de-DE" b="1" dirty="0"/>
          </a:p>
          <a:p>
            <a:r>
              <a:rPr lang="de-DE" sz="2000" b="1" dirty="0"/>
              <a:t>P.S.   Die Folien wurden - um das Datenvolumen klein zu halten - ohne Fotos gestaltet.</a:t>
            </a:r>
          </a:p>
        </p:txBody>
      </p:sp>
    </p:spTree>
    <p:extLst>
      <p:ext uri="{BB962C8B-B14F-4D97-AF65-F5344CB8AC3E}">
        <p14:creationId xmlns:p14="http://schemas.microsoft.com/office/powerpoint/2010/main" val="22782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179505"/>
              </p:ext>
            </p:extLst>
          </p:nvPr>
        </p:nvGraphicFramePr>
        <p:xfrm>
          <a:off x="914400" y="3183674"/>
          <a:ext cx="11010902" cy="1920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meisten extrem-armen Menschen leben in…</a:t>
                      </a:r>
                      <a:r>
                        <a:rPr lang="de-D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Afrika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Europa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Lateinamerika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Südasien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6D39C31F-F98F-B54C-CBE9-807505ACCB67}"/>
              </a:ext>
            </a:extLst>
          </p:cNvPr>
          <p:cNvSpPr txBox="1"/>
          <p:nvPr/>
        </p:nvSpPr>
        <p:spPr>
          <a:xfrm>
            <a:off x="914400" y="2207491"/>
            <a:ext cx="37037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 Armut beenden</a:t>
            </a:r>
          </a:p>
        </p:txBody>
      </p:sp>
    </p:spTree>
    <p:extLst>
      <p:ext uri="{BB962C8B-B14F-4D97-AF65-F5344CB8AC3E}">
        <p14:creationId xmlns:p14="http://schemas.microsoft.com/office/powerpoint/2010/main" val="2178407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982367"/>
              </p:ext>
            </p:extLst>
          </p:nvPr>
        </p:nvGraphicFramePr>
        <p:xfrm>
          <a:off x="914400" y="3183674"/>
          <a:ext cx="11010902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meisten extrem-armen Menschen leben in…</a:t>
                      </a:r>
                      <a:r>
                        <a:rPr lang="de-D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Afrika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Europa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Lateinamerika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Südasien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Afrika südlich der Sahara ist mit 448 Millionen extrem-armen Menschen  die mit Abstand ärmste Region der Welt. Zahl für 2017. Quelle: </a:t>
                      </a:r>
                      <a:r>
                        <a:rPr lang="de-DE" sz="1800" b="0" dirty="0" err="1"/>
                        <a:t>Worldbank</a:t>
                      </a:r>
                      <a:r>
                        <a:rPr lang="de-DE" sz="1800" b="0" dirty="0"/>
                        <a:t> 2024 (pip.worldbank.org).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6D39C31F-F98F-B54C-CBE9-807505ACCB67}"/>
              </a:ext>
            </a:extLst>
          </p:cNvPr>
          <p:cNvSpPr txBox="1"/>
          <p:nvPr/>
        </p:nvSpPr>
        <p:spPr>
          <a:xfrm>
            <a:off x="914400" y="2207491"/>
            <a:ext cx="37037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 Armut beenden</a:t>
            </a:r>
          </a:p>
        </p:txBody>
      </p:sp>
    </p:spTree>
    <p:extLst>
      <p:ext uri="{BB962C8B-B14F-4D97-AF65-F5344CB8AC3E}">
        <p14:creationId xmlns:p14="http://schemas.microsoft.com/office/powerpoint/2010/main" val="2769231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736447"/>
              </p:ext>
            </p:extLst>
          </p:nvPr>
        </p:nvGraphicFramePr>
        <p:xfrm>
          <a:off x="838200" y="3102740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 möglichst viele Menschen satt machen möchte, der sollte auf seinem Acker anbauen…</a:t>
                      </a:r>
                      <a:r>
                        <a:rPr lang="de-D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Ananas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Gemüse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Kartoffeln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Weizen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0F29CB08-A0C0-F669-B498-C01EFA1FF6E5}"/>
              </a:ext>
            </a:extLst>
          </p:cNvPr>
          <p:cNvSpPr txBox="1"/>
          <p:nvPr/>
        </p:nvSpPr>
        <p:spPr>
          <a:xfrm>
            <a:off x="914400" y="2207491"/>
            <a:ext cx="32973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2 Hunger / Ernährung</a:t>
            </a:r>
          </a:p>
        </p:txBody>
      </p:sp>
    </p:spTree>
    <p:extLst>
      <p:ext uri="{BB962C8B-B14F-4D97-AF65-F5344CB8AC3E}">
        <p14:creationId xmlns:p14="http://schemas.microsoft.com/office/powerpoint/2010/main" val="3747095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621812"/>
              </p:ext>
            </p:extLst>
          </p:nvPr>
        </p:nvGraphicFramePr>
        <p:xfrm>
          <a:off x="838200" y="3102740"/>
          <a:ext cx="11010902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 möglichst viele Menschen satt machen möchte, der sollte auf seinem Acker anbauen…</a:t>
                      </a:r>
                      <a:r>
                        <a:rPr lang="de-D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Ananas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Gemüse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Kartoffeln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Weizen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Kartoffeln</a:t>
                      </a:r>
                      <a:r>
                        <a:rPr lang="de-DE" sz="1800" b="0" baseline="0" dirty="0"/>
                        <a:t> sind am meisten in der Lage, die Menschen satt zu machen.</a:t>
                      </a:r>
                      <a:br>
                        <a:rPr lang="de-DE" sz="1800" b="0" baseline="0" dirty="0"/>
                      </a:br>
                      <a:r>
                        <a:rPr lang="de-DE" sz="1800" b="0" baseline="0" dirty="0">
                          <a:hlinkClick r:id="rId3"/>
                        </a:rPr>
                        <a:t>https://www.tagesspiegel.de/wirtschaft/rein-in-die-kartoffeln-3964402.html</a:t>
                      </a:r>
                      <a:endParaRPr lang="de-DE" sz="18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0F29CB08-A0C0-F669-B498-C01EFA1FF6E5}"/>
              </a:ext>
            </a:extLst>
          </p:cNvPr>
          <p:cNvSpPr txBox="1"/>
          <p:nvPr/>
        </p:nvSpPr>
        <p:spPr>
          <a:xfrm>
            <a:off x="914400" y="2207491"/>
            <a:ext cx="32973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2 Hunger / Ernährung</a:t>
            </a:r>
          </a:p>
        </p:txBody>
      </p:sp>
    </p:spTree>
    <p:extLst>
      <p:ext uri="{BB962C8B-B14F-4D97-AF65-F5344CB8AC3E}">
        <p14:creationId xmlns:p14="http://schemas.microsoft.com/office/powerpoint/2010/main" val="4004170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130449"/>
          <a:ext cx="11010902" cy="1920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am meisten verbreitete Krankheit in der Welt ist…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HIV/Aids.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Kinderlähmung.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Malaria.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Tuberkulose.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400" y="2207491"/>
            <a:ext cx="230909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3 Gesundheit</a:t>
            </a:r>
          </a:p>
        </p:txBody>
      </p:sp>
    </p:spTree>
    <p:extLst>
      <p:ext uri="{BB962C8B-B14F-4D97-AF65-F5344CB8AC3E}">
        <p14:creationId xmlns:p14="http://schemas.microsoft.com/office/powerpoint/2010/main" val="1112588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496658"/>
              </p:ext>
            </p:extLst>
          </p:nvPr>
        </p:nvGraphicFramePr>
        <p:xfrm>
          <a:off x="838200" y="3130449"/>
          <a:ext cx="11010902" cy="2291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am meisten verbreitete Krankheit in der Welt ist…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HIV/Aids.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Kinderlähmung.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C: Malaria.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Tuberkulose.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2022 gab es </a:t>
                      </a: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bei der Malaria allein 249 Millionen Neu-Infektionen. Quelle: WHO Global Malaria Report 2023</a:t>
                      </a:r>
                      <a:endParaRPr lang="de-DE" sz="18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263468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400" y="2207491"/>
            <a:ext cx="230909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3 Gesundheit</a:t>
            </a:r>
          </a:p>
        </p:txBody>
      </p:sp>
    </p:spTree>
    <p:extLst>
      <p:ext uri="{BB962C8B-B14F-4D97-AF65-F5344CB8AC3E}">
        <p14:creationId xmlns:p14="http://schemas.microsoft.com/office/powerpoint/2010/main" val="3964166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057360"/>
              </p:ext>
            </p:extLst>
          </p:nvPr>
        </p:nvGraphicFramePr>
        <p:xfrm>
          <a:off x="838200" y="3130449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Wie heißt die Organisation der Vereinten Nationen (UN), die für Bildung zuständig ist? 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UNCTAD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UNESCO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UNHCR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UNICEF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400" y="2207491"/>
            <a:ext cx="2493818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4 Gute Bildung</a:t>
            </a:r>
          </a:p>
        </p:txBody>
      </p:sp>
    </p:spTree>
    <p:extLst>
      <p:ext uri="{BB962C8B-B14F-4D97-AF65-F5344CB8AC3E}">
        <p14:creationId xmlns:p14="http://schemas.microsoft.com/office/powerpoint/2010/main" val="1519003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57974"/>
              </p:ext>
            </p:extLst>
          </p:nvPr>
        </p:nvGraphicFramePr>
        <p:xfrm>
          <a:off x="838200" y="3130449"/>
          <a:ext cx="11010902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Wie heißt die Organisation der Vereinten Nationen (UN), die für Bildung zuständig ist? 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UNCTAD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UNESCO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UNHCR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UNICEF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UNESCO </a:t>
                      </a:r>
                      <a:r>
                        <a:rPr lang="de-DE" sz="18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(United </a:t>
                      </a:r>
                      <a:r>
                        <a:rPr lang="de-DE" sz="180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Nations</a:t>
                      </a:r>
                      <a:r>
                        <a:rPr lang="de-DE" sz="18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Educational, Scientific </a:t>
                      </a:r>
                      <a:r>
                        <a:rPr lang="de-DE" sz="180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de-DE" sz="18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Cultural </a:t>
                      </a:r>
                      <a:r>
                        <a:rPr lang="de-DE" sz="180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Organization</a:t>
                      </a:r>
                      <a:r>
                        <a:rPr lang="de-DE" sz="18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ist für Bildung und für Wissenschaft zuständig.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400" y="2207491"/>
            <a:ext cx="2493818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4 Gute Bildung</a:t>
            </a:r>
          </a:p>
        </p:txBody>
      </p:sp>
    </p:spTree>
    <p:extLst>
      <p:ext uri="{BB962C8B-B14F-4D97-AF65-F5344CB8AC3E}">
        <p14:creationId xmlns:p14="http://schemas.microsoft.com/office/powerpoint/2010/main" val="1846251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081921"/>
              </p:ext>
            </p:extLst>
          </p:nvPr>
        </p:nvGraphicFramePr>
        <p:xfrm>
          <a:off x="838200" y="3130449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welchem Land dürfen Mädchen ab der 7. Klasse nicht mehr zur Schule gehen?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Liechtenstein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Russland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Saudi</a:t>
                      </a:r>
                      <a:r>
                        <a:rPr lang="de-DE" sz="3600" b="1" baseline="0" dirty="0"/>
                        <a:t> Arabien</a:t>
                      </a:r>
                      <a:r>
                        <a:rPr lang="de-DE" sz="3600" b="1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140365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>
                <a:solidFill>
                  <a:schemeClr val="bg1"/>
                </a:solidFill>
                <a:latin typeface="Comic Sans MS" panose="030F0702030302020204" pitchFamily="66" charset="0"/>
              </a:rPr>
              <a:t>SDG </a:t>
            </a:r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5</a:t>
            </a:r>
            <a:r>
              <a:rPr lang="de-DE" b="1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Gleichberechtigung</a:t>
            </a:r>
          </a:p>
        </p:txBody>
      </p:sp>
    </p:spTree>
    <p:extLst>
      <p:ext uri="{BB962C8B-B14F-4D97-AF65-F5344CB8AC3E}">
        <p14:creationId xmlns:p14="http://schemas.microsoft.com/office/powerpoint/2010/main" val="1683591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604500"/>
              </p:ext>
            </p:extLst>
          </p:nvPr>
        </p:nvGraphicFramePr>
        <p:xfrm>
          <a:off x="838200" y="3130449"/>
          <a:ext cx="11010902" cy="2839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welchem Land dürfen Mädchen ab der 7. Klasse nicht mehr zur Schule gehen?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Afghanistan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Liechtenstein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Russland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Saudi</a:t>
                      </a:r>
                      <a:r>
                        <a:rPr lang="de-DE" sz="3600" b="1" baseline="0" dirty="0"/>
                        <a:t> Arabien</a:t>
                      </a:r>
                      <a:r>
                        <a:rPr lang="de-DE" sz="3600" b="1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Seit der erneuten Herrschaft der Taliban (2021) ist Mädchen der Zugang zur Bildung ab der Klasse 7 verwehrt.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140365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>
                <a:solidFill>
                  <a:schemeClr val="bg1"/>
                </a:solidFill>
                <a:latin typeface="Comic Sans MS" panose="030F0702030302020204" pitchFamily="66" charset="0"/>
              </a:rPr>
              <a:t>SDG </a:t>
            </a:r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5</a:t>
            </a:r>
            <a:r>
              <a:rPr lang="de-DE" b="1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Gleichberechtigung</a:t>
            </a:r>
          </a:p>
        </p:txBody>
      </p:sp>
    </p:spTree>
    <p:extLst>
      <p:ext uri="{BB962C8B-B14F-4D97-AF65-F5344CB8AC3E}">
        <p14:creationId xmlns:p14="http://schemas.microsoft.com/office/powerpoint/2010/main" val="234848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186487"/>
              </p:ext>
            </p:extLst>
          </p:nvPr>
        </p:nvGraphicFramePr>
        <p:xfrm>
          <a:off x="917730" y="2569029"/>
          <a:ext cx="11010902" cy="17077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671448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 fehlt einem Fünftel der Menschheit?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800" b="1" dirty="0"/>
                        <a:t>A: Zugang zur Grundschulbildung.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b="1" dirty="0"/>
                        <a:t>B: Zugang zu elektrischem Strom.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800" b="1" dirty="0"/>
                        <a:t>C: Zugang zu sauberem Wasser.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b="1" dirty="0"/>
                        <a:t>D: Zugang zu Toiletten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3189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986013"/>
              </p:ext>
            </p:extLst>
          </p:nvPr>
        </p:nvGraphicFramePr>
        <p:xfrm>
          <a:off x="914399" y="3102740"/>
          <a:ext cx="11010902" cy="2316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 fehlt einem Fünftel der Menschheit?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800" b="1" dirty="0"/>
                        <a:t>A: Zugang zur Grundschulbildung.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b="1" dirty="0"/>
                        <a:t>B: Zugang zu elektrischem Strom.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800" b="1" dirty="0"/>
                        <a:t>C: Zugang zu sauberem Wasser.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b="1" dirty="0">
                          <a:highlight>
                            <a:srgbClr val="FFFF00"/>
                          </a:highlight>
                        </a:rPr>
                        <a:t>D: Zugang zu Toiletten.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Quelle: JMP-</a:t>
                      </a:r>
                      <a:r>
                        <a:rPr lang="de-DE" sz="1800" b="0" dirty="0" err="1"/>
                        <a:t>Wash</a:t>
                      </a:r>
                      <a:r>
                        <a:rPr lang="de-DE" sz="1800" b="0" dirty="0"/>
                        <a:t> 2023. 19% der Menschen fehlt eine sanitäre Basisversorgung.</a:t>
                      </a:r>
                    </a:p>
                    <a:p>
                      <a:r>
                        <a:rPr lang="de-DE" sz="1800" b="0" dirty="0"/>
                        <a:t>Bei der Grundschulbildung, beim Wasser und beim Strom liegen diese Defizit-Anteile bei rund 10%.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120409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F2F2A504-1910-C58F-CA9C-D9D2DC55A20D}"/>
              </a:ext>
            </a:extLst>
          </p:cNvPr>
          <p:cNvSpPr txBox="1"/>
          <p:nvPr/>
        </p:nvSpPr>
        <p:spPr>
          <a:xfrm>
            <a:off x="914399" y="2207491"/>
            <a:ext cx="5578765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6 Sauberes Wasser und Sanitärversorgung</a:t>
            </a:r>
          </a:p>
        </p:txBody>
      </p:sp>
    </p:spTree>
    <p:extLst>
      <p:ext uri="{BB962C8B-B14F-4D97-AF65-F5344CB8AC3E}">
        <p14:creationId xmlns:p14="http://schemas.microsoft.com/office/powerpoint/2010/main" val="1768904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11575"/>
              </p:ext>
            </p:extLst>
          </p:nvPr>
        </p:nvGraphicFramePr>
        <p:xfrm>
          <a:off x="838200" y="3130449"/>
          <a:ext cx="11010902" cy="3017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Weltweit werden immer mehr Energien aus den Erneuerbaren bereitgestellt. Den weitaus größten Anteil daran hat die…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A:Biomasse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Sonnenenergie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Wasserkraft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Windkraft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371274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7 Erneuerbare Energie</a:t>
            </a:r>
          </a:p>
        </p:txBody>
      </p:sp>
    </p:spTree>
    <p:extLst>
      <p:ext uri="{BB962C8B-B14F-4D97-AF65-F5344CB8AC3E}">
        <p14:creationId xmlns:p14="http://schemas.microsoft.com/office/powerpoint/2010/main" val="3096371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204449"/>
              </p:ext>
            </p:extLst>
          </p:nvPr>
        </p:nvGraphicFramePr>
        <p:xfrm>
          <a:off x="838200" y="3130449"/>
          <a:ext cx="11010902" cy="3657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Weltweit werden immer mehr Energien aus den Erneuerbaren bereitgestellt. Den weitaus größten Anteil daran hat die…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A:Biomasse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Sonnenenergie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Wasserkraft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Windkraft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Über 50% der erneuerbaren Energien kommen aus der Wasserkraft.</a:t>
                      </a:r>
                      <a:br>
                        <a:rPr lang="de-DE" sz="1800" b="0" dirty="0"/>
                      </a:br>
                      <a:r>
                        <a:rPr lang="de-DE" sz="1800" b="0" dirty="0"/>
                        <a:t>Quelle: </a:t>
                      </a:r>
                      <a:r>
                        <a:rPr lang="de-DE" sz="1800" b="0" dirty="0">
                          <a:hlinkClick r:id="rId3"/>
                        </a:rPr>
                        <a:t>https://www.iea.org/reports/renewables-2023/executive-summary</a:t>
                      </a:r>
                      <a:r>
                        <a:rPr lang="de-DE" sz="1800" b="0" dirty="0"/>
                        <a:t>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371274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7 Erneuerbare Energie</a:t>
            </a:r>
          </a:p>
        </p:txBody>
      </p:sp>
    </p:spTree>
    <p:extLst>
      <p:ext uri="{BB962C8B-B14F-4D97-AF65-F5344CB8AC3E}">
        <p14:creationId xmlns:p14="http://schemas.microsoft.com/office/powerpoint/2010/main" val="3437232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870663"/>
              </p:ext>
            </p:extLst>
          </p:nvPr>
        </p:nvGraphicFramePr>
        <p:xfrm>
          <a:off x="838200" y="3307902"/>
          <a:ext cx="11010902" cy="1920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Von</a:t>
                      </a:r>
                      <a:r>
                        <a:rPr lang="de-DE" sz="3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Kinderarbeit sind weltweit betroffen…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600.000 Kinder.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1,6 Millionen Kinder.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160 Millionen Kinder.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1.600 Millionen Kinder.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4DF7C5E9-02A8-E94C-915E-D7844CD693B0}"/>
              </a:ext>
            </a:extLst>
          </p:cNvPr>
          <p:cNvSpPr txBox="1"/>
          <p:nvPr/>
        </p:nvSpPr>
        <p:spPr>
          <a:xfrm>
            <a:off x="914400" y="2207491"/>
            <a:ext cx="5006110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8 Nachhaltiges Wirtschaftswachstum</a:t>
            </a:r>
          </a:p>
        </p:txBody>
      </p:sp>
    </p:spTree>
    <p:extLst>
      <p:ext uri="{BB962C8B-B14F-4D97-AF65-F5344CB8AC3E}">
        <p14:creationId xmlns:p14="http://schemas.microsoft.com/office/powerpoint/2010/main" val="2955791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08406"/>
              </p:ext>
            </p:extLst>
          </p:nvPr>
        </p:nvGraphicFramePr>
        <p:xfrm>
          <a:off x="838200" y="3307902"/>
          <a:ext cx="11010902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Von</a:t>
                      </a:r>
                      <a:r>
                        <a:rPr lang="de-DE" sz="3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Kinderarbeit sind weltweit betroffen…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1,6 Millionen Kinder.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16 Millionen Kinder.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160 Millionen Kinder.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1.600 Millionen Kinder.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b="0" dirty="0"/>
                        <a:t>Quelle: ILO – Child </a:t>
                      </a:r>
                      <a:r>
                        <a:rPr lang="de-DE" sz="1800" b="0" dirty="0" err="1"/>
                        <a:t>labour</a:t>
                      </a:r>
                      <a:r>
                        <a:rPr lang="de-DE" sz="1800" b="0" dirty="0"/>
                        <a:t> </a:t>
                      </a:r>
                      <a:r>
                        <a:rPr lang="de-DE" sz="1800" b="0" dirty="0" err="1"/>
                        <a:t>estimates</a:t>
                      </a:r>
                      <a:r>
                        <a:rPr lang="de-DE" sz="1800" b="0" dirty="0"/>
                        <a:t> 2020.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4DF7C5E9-02A8-E94C-915E-D7844CD693B0}"/>
              </a:ext>
            </a:extLst>
          </p:cNvPr>
          <p:cNvSpPr txBox="1"/>
          <p:nvPr/>
        </p:nvSpPr>
        <p:spPr>
          <a:xfrm>
            <a:off x="914400" y="2207491"/>
            <a:ext cx="5006110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8 Nachhaltiges Wirtschaftswachstum</a:t>
            </a:r>
          </a:p>
        </p:txBody>
      </p:sp>
    </p:spTree>
    <p:extLst>
      <p:ext uri="{BB962C8B-B14F-4D97-AF65-F5344CB8AC3E}">
        <p14:creationId xmlns:p14="http://schemas.microsoft.com/office/powerpoint/2010/main" val="9954641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180474"/>
              </p:ext>
            </p:extLst>
          </p:nvPr>
        </p:nvGraphicFramePr>
        <p:xfrm>
          <a:off x="838200" y="3429000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Von den jungen Leuten (15 – 24 Jahre) in der Welt haben  Zugang zum Internet….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40%.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60%.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80%.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100%.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D6CC61D2-792B-F8B2-377F-2F4A7366DCAB}"/>
              </a:ext>
            </a:extLst>
          </p:cNvPr>
          <p:cNvSpPr txBox="1"/>
          <p:nvPr/>
        </p:nvSpPr>
        <p:spPr>
          <a:xfrm>
            <a:off x="914399" y="2207491"/>
            <a:ext cx="4405745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9 Innovation und Infrastruktur</a:t>
            </a:r>
          </a:p>
        </p:txBody>
      </p:sp>
    </p:spTree>
    <p:extLst>
      <p:ext uri="{BB962C8B-B14F-4D97-AF65-F5344CB8AC3E}">
        <p14:creationId xmlns:p14="http://schemas.microsoft.com/office/powerpoint/2010/main" val="710610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633725"/>
              </p:ext>
            </p:extLst>
          </p:nvPr>
        </p:nvGraphicFramePr>
        <p:xfrm>
          <a:off x="838200" y="3429000"/>
          <a:ext cx="11010902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Von den jungen Leuten (15 – 24 Jahre) in der Welt haben  Zugang zum Internet….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40%.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60%.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C: 80%.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100%.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78,5% von den 15 bis 24Jährigen hatten 2023 Zugang zum Internet.</a:t>
                      </a:r>
                      <a:br>
                        <a:rPr lang="de-DE" sz="1800" b="0" dirty="0"/>
                      </a:br>
                      <a:r>
                        <a:rPr lang="de-DE" sz="1800" b="0" dirty="0"/>
                        <a:t>Quelle: ITU-</a:t>
                      </a:r>
                      <a:r>
                        <a:rPr lang="de-DE" sz="1800" b="0" dirty="0" err="1"/>
                        <a:t>Statistics</a:t>
                      </a:r>
                      <a:r>
                        <a:rPr lang="de-DE" sz="1800" b="0" dirty="0"/>
                        <a:t> (2024).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8813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D6CC61D2-792B-F8B2-377F-2F4A7366DCAB}"/>
              </a:ext>
            </a:extLst>
          </p:cNvPr>
          <p:cNvSpPr txBox="1"/>
          <p:nvPr/>
        </p:nvSpPr>
        <p:spPr>
          <a:xfrm>
            <a:off x="914399" y="2207491"/>
            <a:ext cx="4405745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9 Innovation und Infrastruktur</a:t>
            </a:r>
          </a:p>
        </p:txBody>
      </p:sp>
    </p:spTree>
    <p:extLst>
      <p:ext uri="{BB962C8B-B14F-4D97-AF65-F5344CB8AC3E}">
        <p14:creationId xmlns:p14="http://schemas.microsoft.com/office/powerpoint/2010/main" val="42163651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355542"/>
          <a:ext cx="1058718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281559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305623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dirty="0">
                          <a:solidFill>
                            <a:schemeClr val="tx1"/>
                          </a:solidFill>
                        </a:rPr>
                        <a:t>In Deutschland werden die Menschen im Durchschnitt 81 Jahre alt. In Afrika liegt die Lebenserwartung bei…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51 Jahren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61 Jahren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71 Jahren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81 Jahren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9C0E5013-49E6-65AE-3385-94700CE46A3A}"/>
              </a:ext>
            </a:extLst>
          </p:cNvPr>
          <p:cNvSpPr txBox="1"/>
          <p:nvPr/>
        </p:nvSpPr>
        <p:spPr>
          <a:xfrm>
            <a:off x="914400" y="2207491"/>
            <a:ext cx="37037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10 Ungleichheit verringern</a:t>
            </a:r>
          </a:p>
        </p:txBody>
      </p:sp>
    </p:spTree>
    <p:extLst>
      <p:ext uri="{BB962C8B-B14F-4D97-AF65-F5344CB8AC3E}">
        <p14:creationId xmlns:p14="http://schemas.microsoft.com/office/powerpoint/2010/main" val="2007666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037683"/>
              </p:ext>
            </p:extLst>
          </p:nvPr>
        </p:nvGraphicFramePr>
        <p:xfrm>
          <a:off x="838200" y="3146728"/>
          <a:ext cx="10587182" cy="2839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281559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305623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dirty="0">
                          <a:solidFill>
                            <a:schemeClr val="tx1"/>
                          </a:solidFill>
                        </a:rPr>
                        <a:t>In Deutschland werden die Menschen im Durchschnitt 81 Jahre alt. In Afrika liegt die Lebenserwartung bei…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51 Jahren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B: 61 Jahren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71 Jahren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81 Jahren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dirty="0"/>
                        <a:t>Quelle: </a:t>
                      </a:r>
                      <a:r>
                        <a:rPr lang="de-DE" dirty="0" err="1"/>
                        <a:t>Worldbank</a:t>
                      </a:r>
                      <a:r>
                        <a:rPr lang="de-DE" dirty="0"/>
                        <a:t> – Development </a:t>
                      </a:r>
                      <a:r>
                        <a:rPr lang="de-DE" dirty="0" err="1"/>
                        <a:t>Indicators</a:t>
                      </a:r>
                      <a:r>
                        <a:rPr lang="de-DE" dirty="0"/>
                        <a:t> (Zugriff 4/2024).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742451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D3F806E8-6DA9-6FA9-7E62-33FEE73DEAA6}"/>
              </a:ext>
            </a:extLst>
          </p:cNvPr>
          <p:cNvSpPr txBox="1"/>
          <p:nvPr/>
        </p:nvSpPr>
        <p:spPr>
          <a:xfrm>
            <a:off x="914400" y="2207491"/>
            <a:ext cx="37037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10 Ungleichheit verringern</a:t>
            </a:r>
          </a:p>
        </p:txBody>
      </p:sp>
    </p:spTree>
    <p:extLst>
      <p:ext uri="{BB962C8B-B14F-4D97-AF65-F5344CB8AC3E}">
        <p14:creationId xmlns:p14="http://schemas.microsoft.com/office/powerpoint/2010/main" val="3845142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506441"/>
              </p:ext>
            </p:extLst>
          </p:nvPr>
        </p:nvGraphicFramePr>
        <p:xfrm>
          <a:off x="838200" y="3130449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Stadt mit der größten Anzahl von Einwohner*innen in der Welt ist…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New </a:t>
                      </a:r>
                      <a:r>
                        <a:rPr lang="de-DE" sz="3600" b="1" dirty="0" err="1"/>
                        <a:t>Dehli</a:t>
                      </a:r>
                      <a:r>
                        <a:rPr lang="de-DE" sz="3600" b="1" dirty="0"/>
                        <a:t>, Indien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S</a:t>
                      </a:r>
                      <a:r>
                        <a:rPr lang="de-DE" sz="36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ã</a:t>
                      </a:r>
                      <a:r>
                        <a:rPr lang="de-DE" sz="3600" b="1" dirty="0"/>
                        <a:t>o Paulo, Brasilien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Shanghai, China.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Tokio, Japan.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371274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11 Nachhaltige Städte</a:t>
            </a:r>
          </a:p>
        </p:txBody>
      </p:sp>
    </p:spTree>
    <p:extLst>
      <p:ext uri="{BB962C8B-B14F-4D97-AF65-F5344CB8AC3E}">
        <p14:creationId xmlns:p14="http://schemas.microsoft.com/office/powerpoint/2010/main" val="8311602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888645"/>
              </p:ext>
            </p:extLst>
          </p:nvPr>
        </p:nvGraphicFramePr>
        <p:xfrm>
          <a:off x="914399" y="3167394"/>
          <a:ext cx="10546775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028811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Stadt mit der größten Anzahl von Einwohner*innen in der Welt ist…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New </a:t>
                      </a:r>
                      <a:r>
                        <a:rPr lang="de-DE" sz="3600" b="1" dirty="0" err="1"/>
                        <a:t>Dehli</a:t>
                      </a:r>
                      <a:r>
                        <a:rPr lang="de-DE" sz="3600" b="1" dirty="0"/>
                        <a:t>, Indien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S</a:t>
                      </a:r>
                      <a:r>
                        <a:rPr lang="de-DE" sz="36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ã</a:t>
                      </a:r>
                      <a:r>
                        <a:rPr lang="de-DE" sz="3600" b="1" dirty="0"/>
                        <a:t>o Paulo, Brasilien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Shanghai, China.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D: Tokio, Japan</a:t>
                      </a:r>
                      <a:r>
                        <a:rPr lang="de-DE" sz="3600" b="1" dirty="0"/>
                        <a:t>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b="0" dirty="0"/>
                        <a:t>Tokio hat 37,2 Millionen Einwohner.</a:t>
                      </a:r>
                      <a:br>
                        <a:rPr lang="de-DE" sz="1800" b="0" dirty="0"/>
                      </a:br>
                      <a:r>
                        <a:rPr lang="de-DE" sz="1800" b="0" dirty="0"/>
                        <a:t>Quelle: Statistisches Bundesamt 2024.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46005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371274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11 Nachhaltige Städte</a:t>
            </a:r>
          </a:p>
        </p:txBody>
      </p:sp>
    </p:spTree>
    <p:extLst>
      <p:ext uri="{BB962C8B-B14F-4D97-AF65-F5344CB8AC3E}">
        <p14:creationId xmlns:p14="http://schemas.microsoft.com/office/powerpoint/2010/main" val="646615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301189"/>
              </p:ext>
            </p:extLst>
          </p:nvPr>
        </p:nvGraphicFramePr>
        <p:xfrm>
          <a:off x="838200" y="3130449"/>
          <a:ext cx="11010902" cy="3017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 Konsum in Deutschland steigt in vielen Bereichen. Doch in den letzten zehn Jahren ist zurückgegangen der Konsum von…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Fleisch.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Textilien.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SUV-Autos.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Smartphones.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5578765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12 Nachhaltiger Konsum</a:t>
            </a:r>
          </a:p>
        </p:txBody>
      </p:sp>
    </p:spTree>
    <p:extLst>
      <p:ext uri="{BB962C8B-B14F-4D97-AF65-F5344CB8AC3E}">
        <p14:creationId xmlns:p14="http://schemas.microsoft.com/office/powerpoint/2010/main" val="482081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19772"/>
              </p:ext>
            </p:extLst>
          </p:nvPr>
        </p:nvGraphicFramePr>
        <p:xfrm>
          <a:off x="838200" y="3130449"/>
          <a:ext cx="11010902" cy="3657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 Konsum in Deutschland steigt in vielen Bereichen. Doch in den letzten zehn Jahren ist zurückgegangen der Konsum von…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</a:t>
                      </a:r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Fleisch.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Textilien.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SUV-Autos.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Smartphones.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Zurückgegangen ist der Fleisch-Konsum. 2012 lag dieser bei 60,9 kg pro Einwohner*in </a:t>
                      </a:r>
                      <a:r>
                        <a:rPr lang="de-DE" sz="1800" b="0" dirty="0" err="1"/>
                        <a:t>in</a:t>
                      </a:r>
                      <a:r>
                        <a:rPr lang="de-DE" sz="1800" b="0" dirty="0"/>
                        <a:t> Deutschland. 2022 waren es nur noch 52 kg. Quelle: Bundesinformationszentrum Landwirtschaft.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742086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5578765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12 Nachhaltiger Konsum</a:t>
            </a:r>
          </a:p>
        </p:txBody>
      </p:sp>
    </p:spTree>
    <p:extLst>
      <p:ext uri="{BB962C8B-B14F-4D97-AF65-F5344CB8AC3E}">
        <p14:creationId xmlns:p14="http://schemas.microsoft.com/office/powerpoint/2010/main" val="31876184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374076"/>
              </p:ext>
            </p:extLst>
          </p:nvPr>
        </p:nvGraphicFramePr>
        <p:xfrm>
          <a:off x="838200" y="3130449"/>
          <a:ext cx="11010902" cy="2717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93145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817757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 das Klima schützen will, sollte selten zurückgreifen auf…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200" b="1" dirty="0"/>
                        <a:t>A: Hähnchen-Fleisch.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200" b="1" dirty="0"/>
                        <a:t>B: Hirsch-Fleisch.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200" b="1" dirty="0"/>
                        <a:t>C: Rind-Fleisch.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200" b="1" dirty="0"/>
                        <a:t>D: Schweine-Fleisch.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lang="de-DE" sz="18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559551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371274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13 Klimaschutz</a:t>
            </a:r>
          </a:p>
        </p:txBody>
      </p:sp>
    </p:spTree>
    <p:extLst>
      <p:ext uri="{BB962C8B-B14F-4D97-AF65-F5344CB8AC3E}">
        <p14:creationId xmlns:p14="http://schemas.microsoft.com/office/powerpoint/2010/main" val="12940418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876722"/>
              </p:ext>
            </p:extLst>
          </p:nvPr>
        </p:nvGraphicFramePr>
        <p:xfrm>
          <a:off x="838200" y="3130449"/>
          <a:ext cx="11010902" cy="3261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93145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817757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 das Klima schützen will, sollte seltener zurückgreifen auf…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200" b="1" dirty="0"/>
                        <a:t>A: Hähnchen-Fleisch.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200" b="1" dirty="0"/>
                        <a:t>B: Hirsch-Fleisch.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200" b="1" dirty="0">
                          <a:highlight>
                            <a:srgbClr val="FFFF00"/>
                          </a:highlight>
                        </a:rPr>
                        <a:t>C: Rind-Fleisch.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200" b="1" dirty="0"/>
                        <a:t>D: Schweine-Fleisch.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Rindfleisch hat die schlechteste Klima-Bilanz (13,6 kg CO</a:t>
                      </a:r>
                      <a:r>
                        <a:rPr lang="de-DE" sz="1800" b="0" baseline="-25000" dirty="0"/>
                        <a:t>2eq</a:t>
                      </a:r>
                      <a:r>
                        <a:rPr lang="de-DE" sz="1800" b="0" dirty="0"/>
                        <a:t>/pro kg Fleisch) noch vor Hirsch-Fleisch (11,5 kg), Hähnchen-Fleisch (5,5 kg) und Schweine-Fleisch (4,6 kg).</a:t>
                      </a:r>
                      <a:br>
                        <a:rPr lang="de-DE" sz="1800" b="0" dirty="0"/>
                      </a:br>
                      <a:r>
                        <a:rPr lang="de-DE" sz="1800" b="0" dirty="0"/>
                        <a:t>Quelle: IFEU – Ökologische Fußabdrücke von Lebensmitteln…, 2020.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559551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371274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13 Klimaschutz</a:t>
            </a:r>
          </a:p>
        </p:txBody>
      </p:sp>
    </p:spTree>
    <p:extLst>
      <p:ext uri="{BB962C8B-B14F-4D97-AF65-F5344CB8AC3E}">
        <p14:creationId xmlns:p14="http://schemas.microsoft.com/office/powerpoint/2010/main" val="1888374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793748"/>
              </p:ext>
            </p:extLst>
          </p:nvPr>
        </p:nvGraphicFramePr>
        <p:xfrm>
          <a:off x="838200" y="3130449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Von dem Fisch, der auf unseren Tellern landet, kommt aus Aquakulturen…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ein Viertel aller Fische.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die Hälfte aller Fische.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drei Viertel aller Fische.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100% aller Fische.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62989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14 Leben unter Wasser</a:t>
            </a:r>
          </a:p>
        </p:txBody>
      </p:sp>
    </p:spTree>
    <p:extLst>
      <p:ext uri="{BB962C8B-B14F-4D97-AF65-F5344CB8AC3E}">
        <p14:creationId xmlns:p14="http://schemas.microsoft.com/office/powerpoint/2010/main" val="8750258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426825"/>
              </p:ext>
            </p:extLst>
          </p:nvPr>
        </p:nvGraphicFramePr>
        <p:xfrm>
          <a:off x="838200" y="3130449"/>
          <a:ext cx="11010902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Von dem Fisch, der in der Welt </a:t>
                      </a:r>
                      <a:r>
                        <a:rPr lang="de-DE" sz="3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auf den Tellern </a:t>
                      </a: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landet, kommt aus Aquakulturen…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ein Viertel aller Fische.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</a:t>
                      </a:r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die Hälfte aller Fische</a:t>
                      </a:r>
                      <a:r>
                        <a:rPr lang="de-DE" sz="3600" b="1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drei Viertel aller Fische.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100% aller Fische.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49,2% der Fische stammen aus Aquakulturen und werden also nicht mehr auf See oder in Gewässern „gefischt“.</a:t>
                      </a:r>
                      <a:br>
                        <a:rPr lang="de-DE" sz="1800" b="0" dirty="0"/>
                      </a:br>
                      <a:r>
                        <a:rPr lang="de-DE" sz="1800" b="0" dirty="0"/>
                        <a:t>Quelle: FAO - </a:t>
                      </a: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State </a:t>
                      </a:r>
                      <a:r>
                        <a:rPr lang="de-DE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</a:t>
                      </a: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World </a:t>
                      </a:r>
                      <a:r>
                        <a:rPr lang="de-DE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Fisheries</a:t>
                      </a: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de-DE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Aquaculture</a:t>
                      </a: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2022.</a:t>
                      </a:r>
                      <a:endParaRPr lang="de-DE" sz="18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500930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62989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14 Leben unter Wasser</a:t>
            </a:r>
          </a:p>
        </p:txBody>
      </p:sp>
    </p:spTree>
    <p:extLst>
      <p:ext uri="{BB962C8B-B14F-4D97-AF65-F5344CB8AC3E}">
        <p14:creationId xmlns:p14="http://schemas.microsoft.com/office/powerpoint/2010/main" val="26547808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926660"/>
              </p:ext>
            </p:extLst>
          </p:nvPr>
        </p:nvGraphicFramePr>
        <p:xfrm>
          <a:off x="838200" y="3130449"/>
          <a:ext cx="11010902" cy="1920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Vom Aussterben bedroht ist…  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der afrikanische Elefant.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der atlantische Lachs.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der Feldhase.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der </a:t>
                      </a:r>
                      <a:r>
                        <a:rPr lang="de-DE" sz="3600" b="1"/>
                        <a:t>Panda. </a:t>
                      </a:r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4202546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15 Landökosysteme schützen</a:t>
            </a:r>
          </a:p>
        </p:txBody>
      </p:sp>
    </p:spTree>
    <p:extLst>
      <p:ext uri="{BB962C8B-B14F-4D97-AF65-F5344CB8AC3E}">
        <p14:creationId xmlns:p14="http://schemas.microsoft.com/office/powerpoint/2010/main" val="26007444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805449"/>
              </p:ext>
            </p:extLst>
          </p:nvPr>
        </p:nvGraphicFramePr>
        <p:xfrm>
          <a:off x="838200" y="3130449"/>
          <a:ext cx="11010902" cy="2291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Vom Aussterben bedroht ist…  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der afrikanische Elefant.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B: der atlantische Lachs.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der Feldhase.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der Panda.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Ursache für die drohende Ausrottung ist die Überfischung. Quelle: Rote Liste – Aktualisierung Dez. 2023 (WWF).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017116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4202546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15 Landökosysteme schützen</a:t>
            </a:r>
          </a:p>
        </p:txBody>
      </p:sp>
    </p:spTree>
    <p:extLst>
      <p:ext uri="{BB962C8B-B14F-4D97-AF65-F5344CB8AC3E}">
        <p14:creationId xmlns:p14="http://schemas.microsoft.com/office/powerpoint/2010/main" val="40789465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638627"/>
              </p:ext>
            </p:extLst>
          </p:nvPr>
        </p:nvGraphicFramePr>
        <p:xfrm>
          <a:off x="838200" y="3130449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Welche Organisation engagiert sich gegen Folter und unberechtigte Inhaftierung von Menschen? 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Amnesty International.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Attac.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Greenpeace.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300" b="1" dirty="0"/>
                        <a:t>D: WWF (World Wildlife Fund)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6631710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16 Frieden, Gerechtigkeit und starke Institutionen</a:t>
            </a:r>
          </a:p>
        </p:txBody>
      </p:sp>
    </p:spTree>
    <p:extLst>
      <p:ext uri="{BB962C8B-B14F-4D97-AF65-F5344CB8AC3E}">
        <p14:creationId xmlns:p14="http://schemas.microsoft.com/office/powerpoint/2010/main" val="27853039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833720"/>
              </p:ext>
            </p:extLst>
          </p:nvPr>
        </p:nvGraphicFramePr>
        <p:xfrm>
          <a:off x="838200" y="3130449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Welche Organisation engagiert sich gegen Folter und unberechtigte Inhaftierung von Menschen? 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A: Amnesty International</a:t>
                      </a:r>
                      <a:r>
                        <a:rPr lang="de-DE" sz="3600" b="1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Attac.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Greenpeace.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300" b="1" dirty="0"/>
                        <a:t>D: WWF (World Wildlife Fund)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6631710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16 Frieden, Gerechtigkeit und starke Institutionen</a:t>
            </a:r>
          </a:p>
        </p:txBody>
      </p:sp>
    </p:spTree>
    <p:extLst>
      <p:ext uri="{BB962C8B-B14F-4D97-AF65-F5344CB8AC3E}">
        <p14:creationId xmlns:p14="http://schemas.microsoft.com/office/powerpoint/2010/main" val="2787042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345490"/>
              </p:ext>
            </p:extLst>
          </p:nvPr>
        </p:nvGraphicFramePr>
        <p:xfrm>
          <a:off x="838200" y="3130449"/>
          <a:ext cx="11010902" cy="3657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Vergleicht man die weltweiten Ausgaben für das Militär mit den Ausgaben für Entwicklungszusammenarbeit, so waren 2023 die Militärausgaben… 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doppelt so hoch.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dreimal so hoch.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fünfmal so hoch.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zehnmal so hoch.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946044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722256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17 Globale Partnerschaft</a:t>
            </a:r>
          </a:p>
        </p:txBody>
      </p:sp>
    </p:spTree>
    <p:extLst>
      <p:ext uri="{BB962C8B-B14F-4D97-AF65-F5344CB8AC3E}">
        <p14:creationId xmlns:p14="http://schemas.microsoft.com/office/powerpoint/2010/main" val="31690182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371393"/>
              </p:ext>
            </p:extLst>
          </p:nvPr>
        </p:nvGraphicFramePr>
        <p:xfrm>
          <a:off x="838200" y="3130449"/>
          <a:ext cx="11010902" cy="3657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Vergleicht man die weltweiten Ausgaben für das Militär mit den Ausgaben für Entwicklungszusammenarbeit, so waren 2023 die Militärausgaben… 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doppelt so hoch.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dreimal so hoch.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fünfmal so hoch.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D: zehnmal so hoch.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Die Militärausgaben lagen 2023 bei 2443 Milliarden $ oder 2,4 Billionen $ (SIPRI) und waren damit 10,9mal höher als die Ausgaben für Entwicklungszusammenarbeit (224 Milliarden $).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946044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722256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17 Globale Partnerschaft</a:t>
            </a:r>
          </a:p>
        </p:txBody>
      </p:sp>
    </p:spTree>
    <p:extLst>
      <p:ext uri="{BB962C8B-B14F-4D97-AF65-F5344CB8AC3E}">
        <p14:creationId xmlns:p14="http://schemas.microsoft.com/office/powerpoint/2010/main" val="57869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2235</Words>
  <Application>Microsoft Office PowerPoint</Application>
  <PresentationFormat>Breitbild</PresentationFormat>
  <Paragraphs>271</Paragraphs>
  <Slides>37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43" baseType="lpstr">
      <vt:lpstr>Arial</vt:lpstr>
      <vt:lpstr>Calibri</vt:lpstr>
      <vt:lpstr>Calibri Light</vt:lpstr>
      <vt:lpstr>Comic Sans MS</vt:lpstr>
      <vt:lpstr>Verdana</vt:lpstr>
      <vt:lpstr>Office</vt:lpstr>
      <vt:lpstr>Quiz zu den SDGs – Sek. I</vt:lpstr>
      <vt:lpstr>Quiz zu den SDGs – Sek. I 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  <vt:lpstr>Quiz zu den SDGs – Sek. 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Erstaunliches zur Weltentwicklung</dc:title>
  <dc:creator>Georg Krämer</dc:creator>
  <cp:lastModifiedBy>Georg Krämer</cp:lastModifiedBy>
  <cp:revision>140</cp:revision>
  <dcterms:created xsi:type="dcterms:W3CDTF">2023-08-31T08:44:05Z</dcterms:created>
  <dcterms:modified xsi:type="dcterms:W3CDTF">2024-05-27T15:04:27Z</dcterms:modified>
</cp:coreProperties>
</file>