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2" r:id="rId2"/>
    <p:sldId id="256" r:id="rId3"/>
    <p:sldId id="297" r:id="rId4"/>
    <p:sldId id="277" r:id="rId5"/>
    <p:sldId id="259" r:id="rId6"/>
    <p:sldId id="278" r:id="rId7"/>
    <p:sldId id="280" r:id="rId8"/>
    <p:sldId id="295" r:id="rId9"/>
    <p:sldId id="299" r:id="rId10"/>
    <p:sldId id="300" r:id="rId11"/>
    <p:sldId id="304" r:id="rId12"/>
    <p:sldId id="302" r:id="rId13"/>
    <p:sldId id="303" r:id="rId14"/>
    <p:sldId id="287" r:id="rId15"/>
    <p:sldId id="288" r:id="rId16"/>
    <p:sldId id="305" r:id="rId17"/>
    <p:sldId id="306" r:id="rId18"/>
    <p:sldId id="291" r:id="rId19"/>
    <p:sldId id="292" r:id="rId20"/>
    <p:sldId id="283" r:id="rId21"/>
    <p:sldId id="284" r:id="rId22"/>
    <p:sldId id="257" r:id="rId23"/>
    <p:sldId id="258" r:id="rId24"/>
    <p:sldId id="307" r:id="rId25"/>
    <p:sldId id="308" r:id="rId26"/>
    <p:sldId id="298" r:id="rId27"/>
    <p:sldId id="296" r:id="rId28"/>
    <p:sldId id="310" r:id="rId29"/>
    <p:sldId id="311" r:id="rId30"/>
    <p:sldId id="312" r:id="rId31"/>
    <p:sldId id="313" r:id="rId32"/>
    <p:sldId id="315" r:id="rId33"/>
    <p:sldId id="321" r:id="rId34"/>
    <p:sldId id="317" r:id="rId35"/>
    <p:sldId id="318" r:id="rId36"/>
    <p:sldId id="319" r:id="rId37"/>
    <p:sldId id="323" r:id="rId3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8" autoAdjust="0"/>
    <p:restoredTop sz="94660"/>
  </p:normalViewPr>
  <p:slideViewPr>
    <p:cSldViewPr snapToGrid="0">
      <p:cViewPr varScale="1">
        <p:scale>
          <a:sx n="83" d="100"/>
          <a:sy n="83" d="100"/>
        </p:scale>
        <p:origin x="739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D62900-E720-7B49-82A1-09E5488C4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572EAE5-82C5-28C1-B8F6-10C71AFD45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E3EA78B-7DC7-5E0E-F304-C53632A5A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29.04.2024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F536C65-6637-D213-056A-A6D013619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05F137-1FB0-55AA-7BDC-105C92A36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848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024591-0388-C2FA-C999-A37A4A5AF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549A90-6268-382D-918F-C28007873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9FBA188-3AA7-3467-5509-33F833114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29.04.2024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E2158E0-41B5-1465-7213-FDFB0111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3086E1-1E06-827B-E666-66FF4E8A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520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AA5D12-C65A-C035-CC6D-209D51ABE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89D05B-DAEE-3BCE-55B5-19D5256BF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E3BEE0-0C8E-7993-A9B6-A61853F85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29.04.2024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372E274-6058-3481-B058-4450702DC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1F199FE-1DD7-1648-CDD5-A2F9C0728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8716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EB8664-D061-9B00-DA57-3FBDF866D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160B35-C875-3ECB-4D22-05BE7B3F0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664A3C5-8C9E-799F-63FD-C25FF56FB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C58BDDC-2834-5008-AC12-F1F805308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29.04.2024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67FF65E-A2C8-8AED-C2FB-AFD7B63B4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F5EB9B4-1C8C-2D7A-0D6B-0BA20A3CF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8587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18184F-E6C1-60F6-D2BD-6036CF04B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B5737B-FD56-3FEC-2BD2-2882C0690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D9297FB-EA35-676C-7785-9FB9302A60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8BB6654-64B8-1F34-E83C-32F6B32CCF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B202E17-70F1-D313-70B5-27E1631A5D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2D1AFF1-48FF-5CE1-2AE0-88878B63A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29.04.2024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639D387-319F-F661-F9C5-945B12F2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8CF3930-D649-87E8-B638-705F661E1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542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160B61-9C6E-6EFF-C763-B8832261F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1311B00-C09A-597B-005F-C434005D2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29.04.2024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49EE498-D2AC-A5D4-5AFF-5AC139A17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75C4F6A-7522-5B4F-A354-CA48E6808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7373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2356333-4AF5-A9CE-245C-C5EA5D3D9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29.04.2024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76E24D1-8564-5B61-832B-E1758B1B8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9AD784D-B5DD-3E57-6925-FE0001ABC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3826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76634F-35A7-CB28-A894-0BB5D7BBA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26977AF-0DC6-7E33-00DF-8EC6EFBE1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156163-97ED-281D-5E07-DA2F9AD3C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7E5F646-31CC-14E1-F9E8-65D61E83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29.04.2024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B908079-AB53-9C33-FE19-D2022409E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FA20C1D-85E4-E7A7-7F90-46B5B3E6C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3730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3D48A-9C91-0236-7699-0D1CB32F9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2284178-B4F6-060B-FAD4-47051C9801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F915309-D2B1-C05A-FE8F-60FFE41A54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B1F166F-EE35-7884-0BF9-BEB5EA69C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29.04.2024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F8CE034-F47B-188E-7C2A-B4AF1E951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FC3DCC8-6743-9840-9B8E-CBDAAAC7E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6037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583FB7-6C64-FBF4-8339-B59383BA6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FEC28A1-9AC6-46C7-8D1D-5B6C1C5910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E0C43F-84BF-2441-B521-71DD8028E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29.04.2024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8DABD36-B564-90A1-0FEE-6ABFEFEE6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2740B7-7307-9085-EBB5-6C117D619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9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47874C2-588F-FDD5-9317-9942828622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276CBED-F8AC-693E-EE2B-02A341E4C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BA8296-D98E-82DD-38CC-1053A1775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29.04.2024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B7D79D-F425-B262-3E76-DC24E97C7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09EED5B-7834-1EBB-D562-BCA25AFE1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3300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DEF690D-5FAB-71E6-27BE-5717258F6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0DDB1FA-C3EE-4544-6CCE-9D315F3A9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017D1E-8F36-C055-2FF9-8847F43522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4A831-F224-48DF-BB2E-365918BF4CAE}" type="datetimeFigureOut">
              <a:rPr lang="de-DE" smtClean="0"/>
              <a:t>29.04.2024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182761-BE8A-6276-87F2-DD18CE1A1E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CD0C6C-7367-B7B1-1188-05C5C2FC4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1741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lthaus.de/Bildung" TargetMode="External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pic>
        <p:nvPicPr>
          <p:cNvPr id="8" name="Grafik 7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1F6FFFB2-950F-F397-879A-B4337D63DE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536" y="1809946"/>
            <a:ext cx="8165754" cy="5283723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0DCA6292-11BF-C931-0D2B-DC41C18BD93A}"/>
              </a:ext>
            </a:extLst>
          </p:cNvPr>
          <p:cNvSpPr txBox="1"/>
          <p:nvPr/>
        </p:nvSpPr>
        <p:spPr>
          <a:xfrm>
            <a:off x="8088198" y="2328421"/>
            <a:ext cx="3176833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Quiz zu den SDGs</a:t>
            </a:r>
            <a:br>
              <a:rPr lang="de-DE" sz="2800" b="1" dirty="0"/>
            </a:br>
            <a:r>
              <a:rPr lang="de-DE" sz="2800" b="1" dirty="0"/>
              <a:t>für </a:t>
            </a:r>
            <a:r>
              <a:rPr lang="de-DE" sz="2800" b="1" dirty="0" err="1"/>
              <a:t>SuS</a:t>
            </a:r>
            <a:r>
              <a:rPr lang="de-DE" sz="2800" b="1" dirty="0"/>
              <a:t> ab Klasse 10</a:t>
            </a:r>
            <a:br>
              <a:rPr lang="de-DE" sz="2800" b="1" dirty="0"/>
            </a:br>
            <a:r>
              <a:rPr lang="de-DE" sz="2800" b="1" dirty="0"/>
              <a:t>und für</a:t>
            </a:r>
            <a:br>
              <a:rPr lang="de-DE" sz="2800" b="1" dirty="0"/>
            </a:br>
            <a:r>
              <a:rPr lang="de-DE" sz="2800" b="1" dirty="0"/>
              <a:t>Erwachsene.</a:t>
            </a:r>
          </a:p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</a:rPr>
              <a:t>© Bielefeld 2024.</a:t>
            </a:r>
          </a:p>
          <a:p>
            <a:endParaRPr lang="de-D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de-D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de-DE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" name="Grafik 9" descr="Ein Bild, das ClipArt enthält.&#10;&#10;Automatisch generierte Beschreibung">
            <a:extLst>
              <a:ext uri="{FF2B5EF4-FFF2-40B4-BE49-F238E27FC236}">
                <a16:creationId xmlns:a16="http://schemas.microsoft.com/office/drawing/2014/main" id="{A3952A62-1FF5-3CF2-83BD-2EED4125D9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943" y="4605032"/>
            <a:ext cx="2682240" cy="815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7102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 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C6EE1C0-B9B6-829C-23B0-66A69E616E9F}"/>
              </a:ext>
            </a:extLst>
          </p:cNvPr>
          <p:cNvSpPr txBox="1"/>
          <p:nvPr/>
        </p:nvSpPr>
        <p:spPr>
          <a:xfrm>
            <a:off x="838200" y="1718131"/>
            <a:ext cx="10633364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Quiz: </a:t>
            </a:r>
            <a:r>
              <a:rPr lang="de-DE" sz="2400" b="1" dirty="0"/>
              <a:t>Quiz zu den nachhaltigen Entwicklungszielen (SDGs).</a:t>
            </a:r>
          </a:p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Inhalt</a:t>
            </a:r>
            <a:r>
              <a:rPr lang="de-DE" sz="2400" b="1" dirty="0"/>
              <a:t>: Je eine Frage zu Themenfeldern der 17 SDGs (</a:t>
            </a:r>
            <a:r>
              <a:rPr lang="de-DE" sz="2400" b="1" dirty="0" err="1"/>
              <a:t>sustainable</a:t>
            </a:r>
            <a:r>
              <a:rPr lang="de-DE" sz="2400" b="1" dirty="0"/>
              <a:t> </a:t>
            </a:r>
            <a:r>
              <a:rPr lang="de-DE" sz="2400" b="1" dirty="0" err="1"/>
              <a:t>development</a:t>
            </a:r>
            <a:r>
              <a:rPr lang="de-DE" sz="2400" b="1" dirty="0"/>
              <a:t> </a:t>
            </a:r>
            <a:r>
              <a:rPr lang="de-DE" sz="2400" b="1" dirty="0" err="1"/>
              <a:t>goals</a:t>
            </a:r>
            <a:r>
              <a:rPr lang="de-DE" sz="2400" b="1" dirty="0"/>
              <a:t>). Vertiefung der angesprochenen Themenfelder ist wünschenswert (siehe Quellenhinweise oder auch www.lernplattform-nachhaltige-entwicklungsziele.de).</a:t>
            </a:r>
          </a:p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Zielgruppe</a:t>
            </a:r>
            <a:r>
              <a:rPr lang="de-DE" sz="2400" b="1" dirty="0"/>
              <a:t>: Schülerinnen und Schüler der Oberstufe, Erwachsene.</a:t>
            </a:r>
          </a:p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Datum der Erstellung:</a:t>
            </a:r>
            <a:r>
              <a:rPr lang="de-DE" sz="2400" b="1" dirty="0"/>
              <a:t> 4/2024. </a:t>
            </a:r>
          </a:p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Urheber:</a:t>
            </a:r>
            <a:r>
              <a:rPr lang="de-DE" sz="2400" b="1" dirty="0"/>
              <a:t> ©Welthaus Bielefeld.</a:t>
            </a:r>
          </a:p>
          <a:p>
            <a:r>
              <a:rPr lang="de-DE" sz="2400" b="1" dirty="0"/>
              <a:t>Freie Verwendung: </a:t>
            </a: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Unser Material steht unter Creative </a:t>
            </a:r>
            <a:b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Commons-Lizenzen. Vervielfältigung, Veröffentlichung und sogar</a:t>
            </a:r>
            <a:b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Bearbeitung sind bei uns ausdrücklich gestattet. Bei </a:t>
            </a:r>
            <a:r>
              <a:rPr lang="de-DE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Veröffent</a:t>
            </a: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b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lichung</a:t>
            </a: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müssen die von den Urhebern vorgegebenen Lizenzen eingehalten und der Urheberhinweis (Welthaus Bielefeld) genannt werden.</a:t>
            </a:r>
            <a:endParaRPr lang="de-DE" sz="1800" b="1" dirty="0">
              <a:solidFill>
                <a:srgbClr val="C00000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Grafik 8" descr="Ein Bild, das ClipArt enthält.&#10;&#10;Automatisch generierte Beschreibung">
            <a:extLst>
              <a:ext uri="{FF2B5EF4-FFF2-40B4-BE49-F238E27FC236}">
                <a16:creationId xmlns:a16="http://schemas.microsoft.com/office/drawing/2014/main" id="{4DC9A864-DE53-D206-0A96-62ED891B6E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036" y="4308181"/>
            <a:ext cx="2679700" cy="81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033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C6EE1C0-B9B6-829C-23B0-66A69E616E9F}"/>
              </a:ext>
            </a:extLst>
          </p:cNvPr>
          <p:cNvSpPr txBox="1"/>
          <p:nvPr/>
        </p:nvSpPr>
        <p:spPr>
          <a:xfrm>
            <a:off x="838200" y="1718131"/>
            <a:ext cx="10633364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Technische Hinweise: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Erforderlich:</a:t>
            </a:r>
            <a:r>
              <a:rPr lang="de-DE" b="1" dirty="0"/>
              <a:t> </a:t>
            </a:r>
            <a:r>
              <a:rPr lang="de-DE" b="1" dirty="0" err="1"/>
              <a:t>Beamer</a:t>
            </a:r>
            <a:r>
              <a:rPr lang="de-DE" b="1" dirty="0"/>
              <a:t>, Laptop und Leinwand.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Wettbewerb:</a:t>
            </a:r>
            <a:r>
              <a:rPr lang="de-DE" b="1" dirty="0"/>
              <a:t> Quiz gewinnt durch den Wettbewerb. Daher:</a:t>
            </a:r>
            <a:br>
              <a:rPr lang="de-DE" b="1" dirty="0"/>
            </a:br>
            <a:r>
              <a:rPr lang="de-DE" b="1" dirty="0"/>
              <a:t>Geben Sie nur 30 Sekunden für die Beantwortung der Fragen.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Erfassung der Punkte:  </a:t>
            </a:r>
            <a:r>
              <a:rPr lang="de-DE" b="1" dirty="0"/>
              <a:t>Nach 30 Sekunden Zahl und Namen der richtigen Antworten (A, B, C oder D) notieren, eventuell bei geringer Gesamtzahl auch Strich-Erfassung der einzelnen Teilnehmenden. </a:t>
            </a:r>
            <a:r>
              <a:rPr lang="de-DE" b="1" dirty="0">
                <a:solidFill>
                  <a:srgbClr val="C00000"/>
                </a:solidFill>
              </a:rPr>
              <a:t>Alternativ: </a:t>
            </a:r>
            <a:r>
              <a:rPr lang="de-DE" b="1" dirty="0"/>
              <a:t>Die Teilnehmenden notieren die Anzahl der richtigen Antworten selbst.</a:t>
            </a:r>
            <a:endParaRPr lang="de-DE" b="1" dirty="0">
              <a:solidFill>
                <a:srgbClr val="C0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Wichtig</a:t>
            </a:r>
            <a:r>
              <a:rPr lang="de-DE" b="1" dirty="0"/>
              <a:t>: Jeder Frage-Folie folgt eine Antwortfolie.</a:t>
            </a:r>
            <a:br>
              <a:rPr lang="de-DE" b="1" dirty="0"/>
            </a:br>
            <a:r>
              <a:rPr lang="de-DE" b="1" dirty="0"/>
              <a:t>Deshalb: Referentenansicht ausschalten oder den rechten Rand </a:t>
            </a:r>
            <a:r>
              <a:rPr lang="de-DE" b="1" dirty="0" err="1"/>
              <a:t>dess</a:t>
            </a:r>
            <a:r>
              <a:rPr lang="de-DE" b="1" dirty="0"/>
              <a:t> Hauptfensters nach rechts verschieben, damit die nächste Folie und damit die Antwort </a:t>
            </a:r>
            <a:r>
              <a:rPr lang="de-DE" b="1" dirty="0">
                <a:solidFill>
                  <a:srgbClr val="C00000"/>
                </a:solidFill>
              </a:rPr>
              <a:t>nicht</a:t>
            </a:r>
            <a:r>
              <a:rPr lang="de-DE" b="1" dirty="0"/>
              <a:t> in der Vorausschau sichtbar ist.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FF0000"/>
                </a:solidFill>
              </a:rPr>
              <a:t>Hinweis:</a:t>
            </a:r>
            <a:r>
              <a:rPr lang="de-DE" b="1" dirty="0"/>
              <a:t> Sie können dieses Quiz auch in einer digitalen Form spielen. Dadurch kommt der Wettbewerbscharakter des </a:t>
            </a:r>
            <a:r>
              <a:rPr lang="de-DE" b="1" dirty="0" err="1"/>
              <a:t>Quizzes</a:t>
            </a:r>
            <a:r>
              <a:rPr lang="de-DE" b="1" dirty="0"/>
              <a:t> (Zeitlimit für die Beantwortung; Zählung der Punkte)  besser zum Tragen. Wir bieten an, </a:t>
            </a:r>
            <a:r>
              <a:rPr lang="de-DE" b="1"/>
              <a:t>das Quiz </a:t>
            </a:r>
            <a:r>
              <a:rPr lang="de-DE" b="1" dirty="0"/>
              <a:t>über </a:t>
            </a:r>
            <a:r>
              <a:rPr lang="de-DE" b="1" dirty="0" err="1"/>
              <a:t>Biparcours</a:t>
            </a:r>
            <a:r>
              <a:rPr lang="de-DE" b="1" dirty="0"/>
              <a:t> (Schulen in NRW) oder über die Quiz-Academy zu spielen. Zugang: </a:t>
            </a:r>
            <a:r>
              <a:rPr lang="de-DE" b="1" dirty="0">
                <a:hlinkClick r:id="rId3"/>
              </a:rPr>
              <a:t>www.Welthaus.de/Bildung</a:t>
            </a:r>
            <a:r>
              <a:rPr lang="de-DE" b="1" dirty="0"/>
              <a:t> </a:t>
            </a:r>
            <a:br>
              <a:rPr lang="de-DE" b="1" dirty="0"/>
            </a:br>
            <a:endParaRPr lang="de-DE" b="1" dirty="0"/>
          </a:p>
          <a:p>
            <a:r>
              <a:rPr lang="de-DE" sz="2000" b="1" dirty="0"/>
              <a:t>P.S.   Die Folien wurden - um das Datenvolumen klein zu halten - ohne Fotos gestaltet.</a:t>
            </a:r>
          </a:p>
        </p:txBody>
      </p:sp>
    </p:spTree>
    <p:extLst>
      <p:ext uri="{BB962C8B-B14F-4D97-AF65-F5344CB8AC3E}">
        <p14:creationId xmlns:p14="http://schemas.microsoft.com/office/powerpoint/2010/main" val="22782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/>
        </p:nvGraphicFramePr>
        <p:xfrm>
          <a:off x="914400" y="3183674"/>
          <a:ext cx="11010902" cy="1920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 weltweite Armut ist in den letzten 30 Jahren</a:t>
                      </a:r>
                      <a:r>
                        <a:rPr lang="de-D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deutlich angestiegen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ein wenig angestiegen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gleich geblieben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deutlich zurückgegangen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6D39C31F-F98F-B54C-CBE9-807505ACCB67}"/>
              </a:ext>
            </a:extLst>
          </p:cNvPr>
          <p:cNvSpPr txBox="1"/>
          <p:nvPr/>
        </p:nvSpPr>
        <p:spPr>
          <a:xfrm>
            <a:off x="914400" y="2207491"/>
            <a:ext cx="37037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 Armut beenden</a:t>
            </a:r>
          </a:p>
        </p:txBody>
      </p:sp>
    </p:spTree>
    <p:extLst>
      <p:ext uri="{BB962C8B-B14F-4D97-AF65-F5344CB8AC3E}">
        <p14:creationId xmlns:p14="http://schemas.microsoft.com/office/powerpoint/2010/main" val="2178407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927834"/>
              </p:ext>
            </p:extLst>
          </p:nvPr>
        </p:nvGraphicFramePr>
        <p:xfrm>
          <a:off x="838200" y="3248328"/>
          <a:ext cx="11010902" cy="2834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 weltweite Armut ist in den letzten 30 Jahren</a:t>
                      </a:r>
                      <a:r>
                        <a:rPr lang="de-D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deutlich </a:t>
                      </a:r>
                      <a:r>
                        <a:rPr lang="de-DE" sz="3600" b="1" dirty="0" err="1"/>
                        <a:t>angestigen</a:t>
                      </a:r>
                      <a:endParaRPr lang="de-DE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ein wenig angestiegen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gleich geblieben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D: deutlich zurückgegangen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dirty="0"/>
                        <a:t>Quelle: </a:t>
                      </a:r>
                      <a:r>
                        <a:rPr lang="de-DE" dirty="0" err="1"/>
                        <a:t>Worldbank</a:t>
                      </a:r>
                      <a:r>
                        <a:rPr lang="de-DE" dirty="0"/>
                        <a:t> – PIP (</a:t>
                      </a:r>
                      <a:r>
                        <a:rPr lang="de-DE" dirty="0" err="1"/>
                        <a:t>Poverty</a:t>
                      </a:r>
                      <a:r>
                        <a:rPr lang="de-DE" dirty="0"/>
                        <a:t> and </a:t>
                      </a:r>
                      <a:r>
                        <a:rPr lang="de-DE" dirty="0" err="1"/>
                        <a:t>Inequality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plattform</a:t>
                      </a:r>
                      <a:r>
                        <a:rPr lang="de-DE" dirty="0"/>
                        <a:t>) -</a:t>
                      </a:r>
                      <a:r>
                        <a:rPr lang="de-DE" baseline="0" dirty="0"/>
                        <a:t> </a:t>
                      </a:r>
                      <a:r>
                        <a:rPr lang="de-DE" dirty="0"/>
                        <a:t>Zugriff 4/24.</a:t>
                      </a:r>
                    </a:p>
                    <a:p>
                      <a:r>
                        <a:rPr lang="de-DE" dirty="0"/>
                        <a:t>1990 waren über 2 Milliarden</a:t>
                      </a:r>
                      <a:r>
                        <a:rPr lang="de-DE" baseline="0" dirty="0"/>
                        <a:t> Menschen extrem-arm (38% der Weltbevölkerung). 2022 lag die Zahl bei 712 Mio. Menschen (= 8,9% der Weltbevölkerung). </a:t>
                      </a:r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742451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F02B62D2-988A-2AD8-F55F-AFC28949E104}"/>
              </a:ext>
            </a:extLst>
          </p:cNvPr>
          <p:cNvSpPr txBox="1"/>
          <p:nvPr/>
        </p:nvSpPr>
        <p:spPr>
          <a:xfrm>
            <a:off x="757381" y="2198255"/>
            <a:ext cx="37037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 Armut beenden</a:t>
            </a:r>
          </a:p>
        </p:txBody>
      </p:sp>
    </p:spTree>
    <p:extLst>
      <p:ext uri="{BB962C8B-B14F-4D97-AF65-F5344CB8AC3E}">
        <p14:creationId xmlns:p14="http://schemas.microsoft.com/office/powerpoint/2010/main" val="4252486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315594"/>
              </p:ext>
            </p:extLst>
          </p:nvPr>
        </p:nvGraphicFramePr>
        <p:xfrm>
          <a:off x="838200" y="3102740"/>
          <a:ext cx="11010902" cy="3017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735 Millionen Menschen auf der Welt hungern, haben zu wenig zu essen (2022). Auf der anderen Seite sind übergewichtig (BMI≤25) …</a:t>
                      </a:r>
                      <a:r>
                        <a:rPr lang="de-D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60 Millionen Menschen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600 Millionen Menschen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1600 Mio. Menschen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2600 Mio. Menschen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0F29CB08-A0C0-F669-B498-C01EFA1FF6E5}"/>
              </a:ext>
            </a:extLst>
          </p:cNvPr>
          <p:cNvSpPr txBox="1"/>
          <p:nvPr/>
        </p:nvSpPr>
        <p:spPr>
          <a:xfrm>
            <a:off x="914400" y="2207491"/>
            <a:ext cx="32973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2 Hunger / Ernährung</a:t>
            </a:r>
          </a:p>
        </p:txBody>
      </p:sp>
    </p:spTree>
    <p:extLst>
      <p:ext uri="{BB962C8B-B14F-4D97-AF65-F5344CB8AC3E}">
        <p14:creationId xmlns:p14="http://schemas.microsoft.com/office/powerpoint/2010/main" val="3747095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637743"/>
              </p:ext>
            </p:extLst>
          </p:nvPr>
        </p:nvGraphicFramePr>
        <p:xfrm>
          <a:off x="839353" y="2564837"/>
          <a:ext cx="11010902" cy="3657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735 Millionen Menschen auf der Welt hungern, haben zu wenig zu essen (2022). Auf der anderen Seite sind übergewichtig (BMI≥25) …</a:t>
                      </a:r>
                      <a:r>
                        <a:rPr lang="de-D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60 Millionen Menschen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600 Millionen Menschen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1600 Mio. Menschen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D: 2600 Mio. Menschen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Quellen: FAO-State </a:t>
                      </a:r>
                      <a:r>
                        <a:rPr lang="de-DE" sz="1800" b="0" dirty="0" err="1"/>
                        <a:t>of</a:t>
                      </a:r>
                      <a:r>
                        <a:rPr lang="de-DE" sz="1800" b="0" dirty="0"/>
                        <a:t> Food Security and Nutrition in </a:t>
                      </a:r>
                      <a:r>
                        <a:rPr lang="de-DE" sz="1800" b="0" dirty="0" err="1"/>
                        <a:t>the</a:t>
                      </a:r>
                      <a:r>
                        <a:rPr lang="de-DE" sz="1800" b="0" dirty="0"/>
                        <a:t> </a:t>
                      </a:r>
                      <a:r>
                        <a:rPr lang="de-DE" sz="1800" b="0" dirty="0" err="1"/>
                        <a:t>world</a:t>
                      </a:r>
                      <a:r>
                        <a:rPr lang="de-DE" sz="1800" b="0" dirty="0"/>
                        <a:t>, 2023. World </a:t>
                      </a:r>
                      <a:r>
                        <a:rPr lang="de-DE" sz="1800" b="0" dirty="0" err="1"/>
                        <a:t>Obesity</a:t>
                      </a:r>
                      <a:r>
                        <a:rPr lang="de-DE" sz="1800" b="0" dirty="0"/>
                        <a:t> Atlas 2023 (Zahlen für 2020).</a:t>
                      </a:r>
                      <a:br>
                        <a:rPr lang="de-DE" sz="1800" b="0" dirty="0"/>
                      </a:br>
                      <a:r>
                        <a:rPr lang="de-DE" sz="1800" b="0" dirty="0"/>
                        <a:t>988 Mio. Menschen gelten sogar als adipös (BMI≥30).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155346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8E1A4840-51CF-C60D-8465-C2A81569A5E8}"/>
              </a:ext>
            </a:extLst>
          </p:cNvPr>
          <p:cNvSpPr txBox="1"/>
          <p:nvPr/>
        </p:nvSpPr>
        <p:spPr>
          <a:xfrm>
            <a:off x="838200" y="1943096"/>
            <a:ext cx="32973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2 Hunger / Ernährung</a:t>
            </a:r>
          </a:p>
        </p:txBody>
      </p:sp>
    </p:spTree>
    <p:extLst>
      <p:ext uri="{BB962C8B-B14F-4D97-AF65-F5344CB8AC3E}">
        <p14:creationId xmlns:p14="http://schemas.microsoft.com/office/powerpoint/2010/main" val="4153120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3130449"/>
          <a:ext cx="11010902" cy="1920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 am meisten verbreitete Krankheit in der Welt ist…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HIV/Aids.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Kinderlähmung.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Malaria.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Tuberkulose.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400" y="2207491"/>
            <a:ext cx="230909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3 Gesundheit</a:t>
            </a:r>
          </a:p>
        </p:txBody>
      </p:sp>
    </p:spTree>
    <p:extLst>
      <p:ext uri="{BB962C8B-B14F-4D97-AF65-F5344CB8AC3E}">
        <p14:creationId xmlns:p14="http://schemas.microsoft.com/office/powerpoint/2010/main" val="1112588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496658"/>
              </p:ext>
            </p:extLst>
          </p:nvPr>
        </p:nvGraphicFramePr>
        <p:xfrm>
          <a:off x="838200" y="3130449"/>
          <a:ext cx="11010902" cy="2291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 am meisten verbreitete Krankheit in der Welt ist…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HIV/Aids.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Kinderlähmung.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C: Malaria.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Tuberkulose.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2022 gab es </a:t>
                      </a: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bei der Malaria allein 249 Millionen Neu-Infektionen. Quelle: WHO Global Malaria Report 2023</a:t>
                      </a:r>
                      <a:endParaRPr lang="de-DE" sz="18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263468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400" y="2207491"/>
            <a:ext cx="230909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3 Gesundheit</a:t>
            </a:r>
          </a:p>
        </p:txBody>
      </p:sp>
    </p:spTree>
    <p:extLst>
      <p:ext uri="{BB962C8B-B14F-4D97-AF65-F5344CB8AC3E}">
        <p14:creationId xmlns:p14="http://schemas.microsoft.com/office/powerpoint/2010/main" val="3964166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336389"/>
              </p:ext>
            </p:extLst>
          </p:nvPr>
        </p:nvGraphicFramePr>
        <p:xfrm>
          <a:off x="838200" y="3130449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Wieviel Prozent der Menschen in Deutschland kennen die SDGs und wissen, worum es sich dabei handelt? 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39%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400" y="2207491"/>
            <a:ext cx="2493818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4 Gute Bildung</a:t>
            </a:r>
          </a:p>
        </p:txBody>
      </p:sp>
    </p:spTree>
    <p:extLst>
      <p:ext uri="{BB962C8B-B14F-4D97-AF65-F5344CB8AC3E}">
        <p14:creationId xmlns:p14="http://schemas.microsoft.com/office/powerpoint/2010/main" val="1519003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865060"/>
              </p:ext>
            </p:extLst>
          </p:nvPr>
        </p:nvGraphicFramePr>
        <p:xfrm>
          <a:off x="838200" y="3130449"/>
          <a:ext cx="11010902" cy="2839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Wieviel Prozent der Menschen in Deutschland kennen die SDGs und wissen, worum es sich dabei handelt? 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A: 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39%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Quelle: Diese Prozentzahl hat das </a:t>
                      </a:r>
                      <a:r>
                        <a:rPr lang="de-DE" sz="1800" b="0" dirty="0" err="1"/>
                        <a:t>DEval</a:t>
                      </a:r>
                      <a:r>
                        <a:rPr lang="de-DE" sz="1800" b="0" dirty="0"/>
                        <a:t>  im Oktober 2023 bei einer repräsentativen Befragung festgestellt.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637656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400" y="2207491"/>
            <a:ext cx="2493818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4 Gute Bildung</a:t>
            </a:r>
          </a:p>
        </p:txBody>
      </p:sp>
    </p:spTree>
    <p:extLst>
      <p:ext uri="{BB962C8B-B14F-4D97-AF65-F5344CB8AC3E}">
        <p14:creationId xmlns:p14="http://schemas.microsoft.com/office/powerpoint/2010/main" val="3374541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3130449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welchem Land ist der Anteil der Frauen im Bundesparlament am höchsten?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Mexiko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Ruanda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Türkei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140365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>
                <a:solidFill>
                  <a:schemeClr val="bg1"/>
                </a:solidFill>
                <a:latin typeface="Comic Sans MS" panose="030F0702030302020204" pitchFamily="66" charset="0"/>
              </a:rPr>
              <a:t>SDG </a:t>
            </a:r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5</a:t>
            </a:r>
            <a:r>
              <a:rPr lang="de-DE" b="1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Gleichberechtigung</a:t>
            </a:r>
          </a:p>
        </p:txBody>
      </p:sp>
    </p:spTree>
    <p:extLst>
      <p:ext uri="{BB962C8B-B14F-4D97-AF65-F5344CB8AC3E}">
        <p14:creationId xmlns:p14="http://schemas.microsoft.com/office/powerpoint/2010/main" val="1683591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3130449"/>
          <a:ext cx="11010902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welchem Land ist der Anteil der Frauen im Bundesparlament am höchsten?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Mexiko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C: Ruanda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Türkei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In Ruanda ist der Frauenanteil mit 61% am höchsten. Es folgen Mexiko (50%), Deutschland (35%) und die Türkei (20%). Quelle: IPU 8/2023.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895606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140365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5 Gleichberechtigung</a:t>
            </a:r>
          </a:p>
        </p:txBody>
      </p:sp>
    </p:spTree>
    <p:extLst>
      <p:ext uri="{BB962C8B-B14F-4D97-AF65-F5344CB8AC3E}">
        <p14:creationId xmlns:p14="http://schemas.microsoft.com/office/powerpoint/2010/main" val="984237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/>
        </p:nvGraphicFramePr>
        <p:xfrm>
          <a:off x="839353" y="3088077"/>
          <a:ext cx="11010902" cy="3017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 fehlt einem Fünftel der Menschheit?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Zugang zur Grundschulbildung.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Zugang zu elektrischem Strom.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Zugang zu sauberem Wasser.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Zugang zu Toiletten (Basis- Sanitärversorgung).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3189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346255"/>
              </p:ext>
            </p:extLst>
          </p:nvPr>
        </p:nvGraphicFramePr>
        <p:xfrm>
          <a:off x="914399" y="3102740"/>
          <a:ext cx="11010902" cy="3657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 fehlt einem Fünftel der Menschheit?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Zugang zur Grundschulbildung.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Zugang zu elektrischem Strom.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Zugang zu sauberem Wasser.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D: Zugang zu Toiletten (Basis-Sanitärversorgung).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Quelle: JMP-</a:t>
                      </a:r>
                      <a:r>
                        <a:rPr lang="de-DE" sz="1800" b="0" dirty="0" err="1"/>
                        <a:t>Wash</a:t>
                      </a:r>
                      <a:r>
                        <a:rPr lang="de-DE" sz="1800" b="0" dirty="0"/>
                        <a:t> 2023. 19% der Menschen fehlt eine sanitäre Basisversorgung.</a:t>
                      </a:r>
                    </a:p>
                    <a:p>
                      <a:r>
                        <a:rPr lang="de-DE" sz="1800" b="0" dirty="0"/>
                        <a:t>Bei der Grundschulbildung, beim Wasser und beim Strom liegen diese Defizit-Anteile bei rund 10%.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120409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F2F2A504-1910-C58F-CA9C-D9D2DC55A20D}"/>
              </a:ext>
            </a:extLst>
          </p:cNvPr>
          <p:cNvSpPr txBox="1"/>
          <p:nvPr/>
        </p:nvSpPr>
        <p:spPr>
          <a:xfrm>
            <a:off x="914399" y="2207491"/>
            <a:ext cx="5578765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6 Sauberes Wasser und Sanitärversorgung</a:t>
            </a:r>
          </a:p>
        </p:txBody>
      </p:sp>
    </p:spTree>
    <p:extLst>
      <p:ext uri="{BB962C8B-B14F-4D97-AF65-F5344CB8AC3E}">
        <p14:creationId xmlns:p14="http://schemas.microsoft.com/office/powerpoint/2010/main" val="1768904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669129"/>
              </p:ext>
            </p:extLst>
          </p:nvPr>
        </p:nvGraphicFramePr>
        <p:xfrm>
          <a:off x="838200" y="3130449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 Anteil der erneuerbaren Energien an der Stromerzeugung in Deutschland lag 2022 bei…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52%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371274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7 Erneuerbare Energie</a:t>
            </a:r>
          </a:p>
        </p:txBody>
      </p:sp>
    </p:spTree>
    <p:extLst>
      <p:ext uri="{BB962C8B-B14F-4D97-AF65-F5344CB8AC3E}">
        <p14:creationId xmlns:p14="http://schemas.microsoft.com/office/powerpoint/2010/main" val="3096371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0917433"/>
              </p:ext>
            </p:extLst>
          </p:nvPr>
        </p:nvGraphicFramePr>
        <p:xfrm>
          <a:off x="838200" y="3130449"/>
          <a:ext cx="11010902" cy="2839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 Anteil der erneuerbaren Energien an der Stromerzeugung in Deutschland lag 2023 bei…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D: 52%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Quelle: 2023 war der Anteil der Erneuerbaren bei 51,8%. Umweltbundesamt 2024.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772846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371274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7 Erneuerbare Energie</a:t>
            </a:r>
          </a:p>
        </p:txBody>
      </p:sp>
    </p:spTree>
    <p:extLst>
      <p:ext uri="{BB962C8B-B14F-4D97-AF65-F5344CB8AC3E}">
        <p14:creationId xmlns:p14="http://schemas.microsoft.com/office/powerpoint/2010/main" val="154671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3307902"/>
          <a:ext cx="11010902" cy="3017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Nimmt</a:t>
                      </a:r>
                      <a:r>
                        <a:rPr lang="de-DE" sz="3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man die Wirtschaftsleistung (Pro-Kopf-Einkommen) pro </a:t>
                      </a:r>
                      <a:r>
                        <a:rPr lang="de-DE" sz="3600" b="1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EinwohnerIn</a:t>
                      </a:r>
                      <a:r>
                        <a:rPr lang="de-DE" sz="3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zum Maßstab, so ist das ärmste Land der Welt…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Burundi.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Haiti.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Laos</a:t>
                      </a:r>
                      <a:r>
                        <a:rPr lang="de-DE" sz="3600" b="1" baseline="0" dirty="0"/>
                        <a:t>.</a:t>
                      </a:r>
                      <a:endParaRPr lang="de-DE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Niger.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4DF7C5E9-02A8-E94C-915E-D7844CD693B0}"/>
              </a:ext>
            </a:extLst>
          </p:cNvPr>
          <p:cNvSpPr txBox="1"/>
          <p:nvPr/>
        </p:nvSpPr>
        <p:spPr>
          <a:xfrm>
            <a:off x="914400" y="2207491"/>
            <a:ext cx="5006110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8 Nachhaltiges Wirtschaftswachstum</a:t>
            </a:r>
          </a:p>
        </p:txBody>
      </p:sp>
    </p:spTree>
    <p:extLst>
      <p:ext uri="{BB962C8B-B14F-4D97-AF65-F5344CB8AC3E}">
        <p14:creationId xmlns:p14="http://schemas.microsoft.com/office/powerpoint/2010/main" val="95069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607902"/>
              </p:ext>
            </p:extLst>
          </p:nvPr>
        </p:nvGraphicFramePr>
        <p:xfrm>
          <a:off x="838200" y="2925055"/>
          <a:ext cx="11010902" cy="3931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Nimmt</a:t>
                      </a:r>
                      <a:r>
                        <a:rPr lang="de-DE" sz="3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man die Wirtschaftsleistung (Pro-Kopf-Einkommen) pro </a:t>
                      </a:r>
                      <a:r>
                        <a:rPr lang="de-DE" sz="3600" b="1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EinwohnerIn</a:t>
                      </a:r>
                      <a:r>
                        <a:rPr lang="de-DE" sz="3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zum Maßstab, so ist das ärmste Land der Welt…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Burundi.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Haiti.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Niger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</a:t>
                      </a:r>
                      <a:r>
                        <a:rPr lang="de-DE" sz="3600" b="1" dirty="0" err="1"/>
                        <a:t>Zentralafrik</a:t>
                      </a:r>
                      <a:r>
                        <a:rPr lang="de-DE" sz="3600" b="1" dirty="0"/>
                        <a:t>. Republik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Burundi hat ein Pro-Kopf-Einkommen von 840 $. Haiti: 3.310 $; Niger: 1.380 $; Zentralafrikanisch Republik: 1.030 $. Zum Vergleich: Deutschland liegt bei 69.210 $, das ist das 83fache des</a:t>
                      </a:r>
                      <a:r>
                        <a:rPr lang="de-DE" sz="1800" b="0" baseline="0" dirty="0"/>
                        <a:t> PKE von Burundi. Alle Zahlen für 2022, kaufkraftberechnet von der Weltbank.</a:t>
                      </a:r>
                      <a:endParaRPr lang="de-DE" sz="18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D115288D-82D2-7885-7D79-59CD78E9ACE2}"/>
              </a:ext>
            </a:extLst>
          </p:cNvPr>
          <p:cNvSpPr txBox="1"/>
          <p:nvPr/>
        </p:nvSpPr>
        <p:spPr>
          <a:xfrm>
            <a:off x="838200" y="2207491"/>
            <a:ext cx="5006110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8 Nachhaltiges Wirtschaftswachstum</a:t>
            </a:r>
          </a:p>
        </p:txBody>
      </p:sp>
    </p:spTree>
    <p:extLst>
      <p:ext uri="{BB962C8B-B14F-4D97-AF65-F5344CB8AC3E}">
        <p14:creationId xmlns:p14="http://schemas.microsoft.com/office/powerpoint/2010/main" val="23121967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627827"/>
              </p:ext>
            </p:extLst>
          </p:nvPr>
        </p:nvGraphicFramePr>
        <p:xfrm>
          <a:off x="839353" y="3088077"/>
          <a:ext cx="11010902" cy="1920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Zugang zum Internet haben heute (2023)…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17% der Menschheit.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37% der Menschheit.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67% der Menschheit.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99% der Menschheit.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D6CC61D2-792B-F8B2-377F-2F4A7366DCAB}"/>
              </a:ext>
            </a:extLst>
          </p:cNvPr>
          <p:cNvSpPr txBox="1"/>
          <p:nvPr/>
        </p:nvSpPr>
        <p:spPr>
          <a:xfrm>
            <a:off x="914399" y="2207491"/>
            <a:ext cx="4405745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9 Innovation und Infrastruktur</a:t>
            </a:r>
          </a:p>
        </p:txBody>
      </p:sp>
    </p:spTree>
    <p:extLst>
      <p:ext uri="{BB962C8B-B14F-4D97-AF65-F5344CB8AC3E}">
        <p14:creationId xmlns:p14="http://schemas.microsoft.com/office/powerpoint/2010/main" val="710610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459924"/>
              </p:ext>
            </p:extLst>
          </p:nvPr>
        </p:nvGraphicFramePr>
        <p:xfrm>
          <a:off x="914399" y="2906583"/>
          <a:ext cx="11010902" cy="2291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Zugang zum Internet haben heute (2023)…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17% der Menschheit.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37% der Menschheit.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</a:t>
                      </a:r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67% der Menschheit</a:t>
                      </a:r>
                      <a:r>
                        <a:rPr lang="de-DE" sz="3600" b="1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99% der Menschheit.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Quelle: ITU-</a:t>
                      </a:r>
                      <a:r>
                        <a:rPr lang="de-DE" sz="1800" b="0" dirty="0" err="1"/>
                        <a:t>Statistics</a:t>
                      </a:r>
                      <a:r>
                        <a:rPr lang="de-DE" sz="1800" b="0" dirty="0"/>
                        <a:t> (2024).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06708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B12C5DF7-6B0A-1360-DE5F-A7056ACB69C3}"/>
              </a:ext>
            </a:extLst>
          </p:cNvPr>
          <p:cNvSpPr txBox="1"/>
          <p:nvPr/>
        </p:nvSpPr>
        <p:spPr>
          <a:xfrm>
            <a:off x="914399" y="2207491"/>
            <a:ext cx="4405745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9 Innovation und Infrastruktur</a:t>
            </a:r>
          </a:p>
        </p:txBody>
      </p:sp>
    </p:spTree>
    <p:extLst>
      <p:ext uri="{BB962C8B-B14F-4D97-AF65-F5344CB8AC3E}">
        <p14:creationId xmlns:p14="http://schemas.microsoft.com/office/powerpoint/2010/main" val="33538594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3355542"/>
          <a:ext cx="1058718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281559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305623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dirty="0">
                          <a:solidFill>
                            <a:schemeClr val="tx1"/>
                          </a:solidFill>
                        </a:rPr>
                        <a:t>In Deutschland werden die Menschen im Durchschnitt 81 Jahre alt. In Afrika liegt die Lebenserwartung bei…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51 Jahren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61 Jahren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71 Jahren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81 Jahren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9C0E5013-49E6-65AE-3385-94700CE46A3A}"/>
              </a:ext>
            </a:extLst>
          </p:cNvPr>
          <p:cNvSpPr txBox="1"/>
          <p:nvPr/>
        </p:nvSpPr>
        <p:spPr>
          <a:xfrm>
            <a:off x="914400" y="2207491"/>
            <a:ext cx="37037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10 Ungleichheit verringern</a:t>
            </a:r>
          </a:p>
        </p:txBody>
      </p:sp>
    </p:spTree>
    <p:extLst>
      <p:ext uri="{BB962C8B-B14F-4D97-AF65-F5344CB8AC3E}">
        <p14:creationId xmlns:p14="http://schemas.microsoft.com/office/powerpoint/2010/main" val="2007666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037683"/>
              </p:ext>
            </p:extLst>
          </p:nvPr>
        </p:nvGraphicFramePr>
        <p:xfrm>
          <a:off x="838200" y="3146728"/>
          <a:ext cx="10587182" cy="2839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281559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305623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dirty="0">
                          <a:solidFill>
                            <a:schemeClr val="tx1"/>
                          </a:solidFill>
                        </a:rPr>
                        <a:t>In Deutschland werden die Menschen im Durchschnitt 81 Jahre alt. In Afrika liegt die Lebenserwartung bei…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51 Jahren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B: 61 Jahren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71 Jahren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81 Jahren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dirty="0"/>
                        <a:t>Quelle: </a:t>
                      </a:r>
                      <a:r>
                        <a:rPr lang="de-DE" dirty="0" err="1"/>
                        <a:t>Worldbank</a:t>
                      </a:r>
                      <a:r>
                        <a:rPr lang="de-DE" dirty="0"/>
                        <a:t> – Development </a:t>
                      </a:r>
                      <a:r>
                        <a:rPr lang="de-DE" dirty="0" err="1"/>
                        <a:t>Indicators</a:t>
                      </a:r>
                      <a:r>
                        <a:rPr lang="de-DE" dirty="0"/>
                        <a:t> (Zugriff 4/2024).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742451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D3F806E8-6DA9-6FA9-7E62-33FEE73DEAA6}"/>
              </a:ext>
            </a:extLst>
          </p:cNvPr>
          <p:cNvSpPr txBox="1"/>
          <p:nvPr/>
        </p:nvSpPr>
        <p:spPr>
          <a:xfrm>
            <a:off x="914400" y="2207491"/>
            <a:ext cx="37037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10 Ungleichheit verringern</a:t>
            </a:r>
          </a:p>
        </p:txBody>
      </p:sp>
    </p:spTree>
    <p:extLst>
      <p:ext uri="{BB962C8B-B14F-4D97-AF65-F5344CB8AC3E}">
        <p14:creationId xmlns:p14="http://schemas.microsoft.com/office/powerpoint/2010/main" val="3845142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88025"/>
              </p:ext>
            </p:extLst>
          </p:nvPr>
        </p:nvGraphicFramePr>
        <p:xfrm>
          <a:off x="838200" y="3130449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der EU leben 75% der Menschen in Städten. In Afrika sind es…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75%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371274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11 Nachhaltige Städte</a:t>
            </a:r>
          </a:p>
        </p:txBody>
      </p:sp>
    </p:spTree>
    <p:extLst>
      <p:ext uri="{BB962C8B-B14F-4D97-AF65-F5344CB8AC3E}">
        <p14:creationId xmlns:p14="http://schemas.microsoft.com/office/powerpoint/2010/main" val="8311602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371274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11 Nachhaltige Städte</a:t>
            </a:r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CEA12E0D-3E32-02B4-83AF-40C667A0F2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629681"/>
              </p:ext>
            </p:extLst>
          </p:nvPr>
        </p:nvGraphicFramePr>
        <p:xfrm>
          <a:off x="1006764" y="3515880"/>
          <a:ext cx="10842338" cy="2839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324374">
                  <a:extLst>
                    <a:ext uri="{9D8B030D-6E8A-4147-A177-3AD203B41FA5}">
                      <a16:colId xmlns:a16="http://schemas.microsoft.com/office/drawing/2014/main" val="3033003280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18700739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der EU leben 75% der Menschen in Städten. In Afrika sind es…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59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060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C: 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75%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48815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Zahlenangabe für Afrika südlich der Sahara. Quelle: </a:t>
                      </a:r>
                      <a:r>
                        <a:rPr lang="de-DE" sz="1800" b="0" dirty="0" err="1"/>
                        <a:t>Worldbank</a:t>
                      </a:r>
                      <a:r>
                        <a:rPr lang="de-DE" sz="1800" b="0" dirty="0"/>
                        <a:t> – Development </a:t>
                      </a:r>
                      <a:r>
                        <a:rPr lang="de-DE" sz="1800" b="0" dirty="0" err="1"/>
                        <a:t>Indicarors</a:t>
                      </a:r>
                      <a:r>
                        <a:rPr lang="de-DE" sz="1800" b="0" dirty="0"/>
                        <a:t> </a:t>
                      </a:r>
                      <a:r>
                        <a:rPr lang="de-DE" sz="1800" b="0" dirty="0" err="1"/>
                        <a:t>database</a:t>
                      </a:r>
                      <a:r>
                        <a:rPr lang="de-DE" sz="1800" b="0" dirty="0"/>
                        <a:t> (4/2024).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736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4055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3130449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„Ich </a:t>
                      </a: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achte bei meinem Konsum </a:t>
                      </a:r>
                      <a:r>
                        <a:rPr lang="de-DE" sz="3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auf Nachhaltigkeit“. </a:t>
                      </a: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Das sagten bei einer Befragung in Deutschland…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18% der Befragten.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38% der Befragten.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58% der Befragten.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88% der Befragten.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5578765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12 Nachhaltiger Konsum</a:t>
            </a:r>
          </a:p>
        </p:txBody>
      </p:sp>
    </p:spTree>
    <p:extLst>
      <p:ext uri="{BB962C8B-B14F-4D97-AF65-F5344CB8AC3E}">
        <p14:creationId xmlns:p14="http://schemas.microsoft.com/office/powerpoint/2010/main" val="482081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806418"/>
              </p:ext>
            </p:extLst>
          </p:nvPr>
        </p:nvGraphicFramePr>
        <p:xfrm>
          <a:off x="838200" y="2934291"/>
          <a:ext cx="11010902" cy="2839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Ich achte bei meinem Konsum auf Nachhaltigkeit. Das sagten bei einer Befragung in Deutschland…</a:t>
                      </a:r>
                      <a:r>
                        <a:rPr lang="de-DE" sz="36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18% der Befragten.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38% der Befragten.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C: 58% der Befragten.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88% der Befragten.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Quelle: </a:t>
                      </a:r>
                      <a:r>
                        <a:rPr lang="de-DE" sz="1800" b="0" dirty="0" err="1"/>
                        <a:t>DEval</a:t>
                      </a:r>
                      <a:r>
                        <a:rPr lang="de-DE" sz="1800" b="0" dirty="0"/>
                        <a:t> Meinungsmonitor Entwicklungspolitik 2022.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767145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E5D7428A-E907-F852-64D8-459B84967BE7}"/>
              </a:ext>
            </a:extLst>
          </p:cNvPr>
          <p:cNvSpPr txBox="1"/>
          <p:nvPr/>
        </p:nvSpPr>
        <p:spPr>
          <a:xfrm>
            <a:off x="914399" y="2207491"/>
            <a:ext cx="3602183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12 Nachhaltiger Konsum</a:t>
            </a:r>
          </a:p>
        </p:txBody>
      </p:sp>
    </p:spTree>
    <p:extLst>
      <p:ext uri="{BB962C8B-B14F-4D97-AF65-F5344CB8AC3E}">
        <p14:creationId xmlns:p14="http://schemas.microsoft.com/office/powerpoint/2010/main" val="10483321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452809"/>
              </p:ext>
            </p:extLst>
          </p:nvPr>
        </p:nvGraphicFramePr>
        <p:xfrm>
          <a:off x="838200" y="3130449"/>
          <a:ext cx="11010902" cy="2712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93145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817757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103045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 Treibhausgas-Emissionen in Deutschland sind 2023 im Vergleich zu den Emissionen 1990…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502016">
                <a:tc>
                  <a:txBody>
                    <a:bodyPr/>
                    <a:lstStyle/>
                    <a:p>
                      <a:r>
                        <a:rPr lang="de-DE" sz="3200" b="1" dirty="0"/>
                        <a:t>A: um die Hälfte gefallen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200" b="1" dirty="0"/>
                        <a:t>B: um ein Drittel zurückgegangen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502016">
                <a:tc>
                  <a:txBody>
                    <a:bodyPr/>
                    <a:lstStyle/>
                    <a:p>
                      <a:r>
                        <a:rPr lang="de-DE" sz="3200" b="1" dirty="0"/>
                        <a:t>C: ungefähr gleichgeblieben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200" b="1" dirty="0"/>
                        <a:t>D: leicht angestiegen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21466">
                <a:tc gridSpan="2">
                  <a:txBody>
                    <a:bodyPr/>
                    <a:lstStyle/>
                    <a:p>
                      <a:endParaRPr lang="de-DE" sz="18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559551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371274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13 Klimaschutz</a:t>
            </a:r>
          </a:p>
        </p:txBody>
      </p:sp>
    </p:spTree>
    <p:extLst>
      <p:ext uri="{BB962C8B-B14F-4D97-AF65-F5344CB8AC3E}">
        <p14:creationId xmlns:p14="http://schemas.microsoft.com/office/powerpoint/2010/main" val="26343516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088905"/>
              </p:ext>
            </p:extLst>
          </p:nvPr>
        </p:nvGraphicFramePr>
        <p:xfrm>
          <a:off x="838200" y="3130449"/>
          <a:ext cx="11010902" cy="2987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93145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817757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 Treibhausgas-Emissionen in Deutschland sind 2023 im Vergleich zu den Emissionen 1990…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200" b="1" dirty="0">
                          <a:highlight>
                            <a:srgbClr val="FFFF00"/>
                          </a:highlight>
                        </a:rPr>
                        <a:t>A: um die Hälfte gefallen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200" b="1" dirty="0"/>
                        <a:t>B: um ein Drittel zurückgegangen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200" b="1" dirty="0"/>
                        <a:t>C: ungefähr gleichgeblieben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200" b="1" dirty="0"/>
                        <a:t>D: leicht angestiegen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1990 lagen die deutschen Emissionen bei 1.251 Mio. t, 2023 noch bei 674 Mio. t.</a:t>
                      </a:r>
                    </a:p>
                    <a:p>
                      <a:r>
                        <a:rPr lang="de-DE" sz="1800" b="0" dirty="0"/>
                        <a:t>Quelle: Umweltbundesamt 2024. Angegeben sind CO2-Äquivalente, welche alle Treibhausgase berücksichtigen.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559551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371274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13 Klimaschutz</a:t>
            </a:r>
          </a:p>
        </p:txBody>
      </p:sp>
    </p:spTree>
    <p:extLst>
      <p:ext uri="{BB962C8B-B14F-4D97-AF65-F5344CB8AC3E}">
        <p14:creationId xmlns:p14="http://schemas.microsoft.com/office/powerpoint/2010/main" val="12940418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312743"/>
              </p:ext>
            </p:extLst>
          </p:nvPr>
        </p:nvGraphicFramePr>
        <p:xfrm>
          <a:off x="838200" y="3130449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 nur Fisch essen möchte, dessen Bestände nicht durch Überfischung gefährdet sind, sollte verzichten auf..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Aal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Auster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Hering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Karpfen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62989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14 Leben unter Wasser</a:t>
            </a:r>
          </a:p>
        </p:txBody>
      </p:sp>
    </p:spTree>
    <p:extLst>
      <p:ext uri="{BB962C8B-B14F-4D97-AF65-F5344CB8AC3E}">
        <p14:creationId xmlns:p14="http://schemas.microsoft.com/office/powerpoint/2010/main" val="8750258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080939"/>
              </p:ext>
            </p:extLst>
          </p:nvPr>
        </p:nvGraphicFramePr>
        <p:xfrm>
          <a:off x="838200" y="3130449"/>
          <a:ext cx="11010902" cy="2839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 nur Fisch essen möchte, dessen Bestände nicht durch Überfischung gefährdet sind, sollte verzichten auf..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A: Aal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Auster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Hering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Karpfen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Quelle: WWF-Fischratgeber 2023.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380320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8" y="2207491"/>
            <a:ext cx="3648365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14 Leben unter Wasser</a:t>
            </a:r>
          </a:p>
        </p:txBody>
      </p:sp>
    </p:spTree>
    <p:extLst>
      <p:ext uri="{BB962C8B-B14F-4D97-AF65-F5344CB8AC3E}">
        <p14:creationId xmlns:p14="http://schemas.microsoft.com/office/powerpoint/2010/main" val="40778374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411449"/>
              </p:ext>
            </p:extLst>
          </p:nvPr>
        </p:nvGraphicFramePr>
        <p:xfrm>
          <a:off x="838200" y="3130449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Jedes Jahr sterben unwiderruflich Tier- und Pflanzenarten aus. Es sind schätzungsweise…  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50 pro Jahr.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500 pro Jahr.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5.000 pro Jahr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50.000 pro Jahr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4202546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15 Landökosysteme schützen</a:t>
            </a:r>
          </a:p>
        </p:txBody>
      </p:sp>
    </p:spTree>
    <p:extLst>
      <p:ext uri="{BB962C8B-B14F-4D97-AF65-F5344CB8AC3E}">
        <p14:creationId xmlns:p14="http://schemas.microsoft.com/office/powerpoint/2010/main" val="26007444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64615"/>
              </p:ext>
            </p:extLst>
          </p:nvPr>
        </p:nvGraphicFramePr>
        <p:xfrm>
          <a:off x="838200" y="3130449"/>
          <a:ext cx="11010902" cy="2839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Jedes Jahr sterben unwiderruflich Tier- und Pflanzenarten aus. Es sind schätzungsweise…  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50 pro Jahr.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500 pro Jahr.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5.000 pro Jahr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D: 50.000 pro Jahr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Quelle: Greenpeace 2023. Es sterben aus rund 130 – 150 Tier- und Pflanzenarten pro Tag.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009790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4202546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15 Landökosysteme schützen</a:t>
            </a:r>
          </a:p>
        </p:txBody>
      </p:sp>
    </p:spTree>
    <p:extLst>
      <p:ext uri="{BB962C8B-B14F-4D97-AF65-F5344CB8AC3E}">
        <p14:creationId xmlns:p14="http://schemas.microsoft.com/office/powerpoint/2010/main" val="38604010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72844"/>
              </p:ext>
            </p:extLst>
          </p:nvPr>
        </p:nvGraphicFramePr>
        <p:xfrm>
          <a:off x="838200" y="3130449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Folgt man einer Tabelle von „Transparency international“, so gibt es die meiste Korruption in… 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Dänemark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Iran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Russland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Somalia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6631710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16 Frieden, Gerechtigkeit und starke Institutionen</a:t>
            </a:r>
          </a:p>
        </p:txBody>
      </p:sp>
    </p:spTree>
    <p:extLst>
      <p:ext uri="{BB962C8B-B14F-4D97-AF65-F5344CB8AC3E}">
        <p14:creationId xmlns:p14="http://schemas.microsoft.com/office/powerpoint/2010/main" val="27853039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377010"/>
              </p:ext>
            </p:extLst>
          </p:nvPr>
        </p:nvGraphicFramePr>
        <p:xfrm>
          <a:off x="838200" y="3130449"/>
          <a:ext cx="11010902" cy="3383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Folgt man einer Tabelle von „Transparency international“, so gibt es die meiste Korruption in… 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Dänemark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Iran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Russland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D: Somalia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Quelle: Transparency international – </a:t>
                      </a:r>
                      <a:r>
                        <a:rPr lang="de-DE" sz="1800" b="0" dirty="0" err="1"/>
                        <a:t>Corruption</a:t>
                      </a:r>
                      <a:r>
                        <a:rPr lang="de-DE" sz="1800" b="0" dirty="0"/>
                        <a:t> </a:t>
                      </a:r>
                      <a:r>
                        <a:rPr lang="de-DE" sz="1800" b="0" dirty="0" err="1"/>
                        <a:t>Perceptions</a:t>
                      </a:r>
                      <a:r>
                        <a:rPr lang="de-DE" sz="1800" b="0" dirty="0"/>
                        <a:t> Index 2023.</a:t>
                      </a:r>
                    </a:p>
                    <a:p>
                      <a:r>
                        <a:rPr lang="de-DE" sz="1800" b="0" dirty="0"/>
                        <a:t>Deutschland liegt auf Platz 9 dieser Liste, Dänemark auf Platz 1, Russland auf Platz 141, der Iran auf Platz 149 und Somalia auf Platz 180.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82314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6631710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16 Frieden, Gerechtigkeit und starke Institutionen</a:t>
            </a:r>
          </a:p>
        </p:txBody>
      </p:sp>
    </p:spTree>
    <p:extLst>
      <p:ext uri="{BB962C8B-B14F-4D97-AF65-F5344CB8AC3E}">
        <p14:creationId xmlns:p14="http://schemas.microsoft.com/office/powerpoint/2010/main" val="12459216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331676"/>
              </p:ext>
            </p:extLst>
          </p:nvPr>
        </p:nvGraphicFramePr>
        <p:xfrm>
          <a:off x="838200" y="3130449"/>
          <a:ext cx="11010902" cy="3017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 Anteil unserer Gelder für die </a:t>
                      </a:r>
                      <a:r>
                        <a:rPr lang="de-DE" sz="3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Entwicklungszusam</a:t>
                      </a: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de-DE" sz="3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menarbeit</a:t>
                      </a: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lag 2023 - gemessen an der Wirtschaftsleistung (Bruttonationaleinkommen) – bei…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0,79%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bei 3,79%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bei 5,79%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bei 10,79%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722256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17 Globale Partnerschaft</a:t>
            </a:r>
          </a:p>
        </p:txBody>
      </p:sp>
    </p:spTree>
    <p:extLst>
      <p:ext uri="{BB962C8B-B14F-4D97-AF65-F5344CB8AC3E}">
        <p14:creationId xmlns:p14="http://schemas.microsoft.com/office/powerpoint/2010/main" val="33807594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471801"/>
              </p:ext>
            </p:extLst>
          </p:nvPr>
        </p:nvGraphicFramePr>
        <p:xfrm>
          <a:off x="838200" y="3130449"/>
          <a:ext cx="11010902" cy="3657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 Anteil unserer Gelder für die </a:t>
                      </a:r>
                      <a:r>
                        <a:rPr lang="de-DE" sz="3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Entwicklungszusam</a:t>
                      </a: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de-DE" sz="3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menarbeit</a:t>
                      </a: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lag 2023 - gemessen an der Wirtschaftsleistung (Bruttonationaleinkommen) – bei…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A: 0,79%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bei 3,79%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bei 5,79%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bei 10,79%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b="0" dirty="0"/>
                        <a:t>Quelle: OECD Aid </a:t>
                      </a:r>
                      <a:r>
                        <a:rPr lang="de-DE" sz="1800" b="0" dirty="0" err="1"/>
                        <a:t>Statistics</a:t>
                      </a:r>
                      <a:r>
                        <a:rPr lang="de-DE" sz="1800" b="0" dirty="0"/>
                        <a:t> (2024).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052117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9" y="2207491"/>
            <a:ext cx="3722256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17 Globale Partnerschaft</a:t>
            </a:r>
          </a:p>
        </p:txBody>
      </p:sp>
    </p:spTree>
    <p:extLst>
      <p:ext uri="{BB962C8B-B14F-4D97-AF65-F5344CB8AC3E}">
        <p14:creationId xmlns:p14="http://schemas.microsoft.com/office/powerpoint/2010/main" val="3928877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2303</Words>
  <Application>Microsoft Office PowerPoint</Application>
  <PresentationFormat>Breitbild</PresentationFormat>
  <Paragraphs>277</Paragraphs>
  <Slides>37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37</vt:i4>
      </vt:variant>
    </vt:vector>
  </HeadingPairs>
  <TitlesOfParts>
    <vt:vector size="43" baseType="lpstr">
      <vt:lpstr>Arial</vt:lpstr>
      <vt:lpstr>Calibri</vt:lpstr>
      <vt:lpstr>Calibri Light</vt:lpstr>
      <vt:lpstr>Comic Sans MS</vt:lpstr>
      <vt:lpstr>Verdana</vt:lpstr>
      <vt:lpstr>Office</vt:lpstr>
      <vt:lpstr>Quiz zu den SDGs – Sek. II</vt:lpstr>
      <vt:lpstr>Quiz zu den SDGs – Sek. II 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Erstaunliches zur Weltentwicklung</dc:title>
  <dc:creator>Georg Krämer</dc:creator>
  <cp:lastModifiedBy>Georg Krämer</cp:lastModifiedBy>
  <cp:revision>88</cp:revision>
  <dcterms:created xsi:type="dcterms:W3CDTF">2023-08-31T08:44:05Z</dcterms:created>
  <dcterms:modified xsi:type="dcterms:W3CDTF">2024-04-29T09:12:11Z</dcterms:modified>
</cp:coreProperties>
</file>