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  <p:sldId id="256" r:id="rId3"/>
    <p:sldId id="297" r:id="rId4"/>
    <p:sldId id="340" r:id="rId5"/>
    <p:sldId id="341" r:id="rId6"/>
    <p:sldId id="344" r:id="rId7"/>
    <p:sldId id="345" r:id="rId8"/>
    <p:sldId id="346" r:id="rId9"/>
    <p:sldId id="347" r:id="rId10"/>
    <p:sldId id="348" r:id="rId11"/>
    <p:sldId id="349" r:id="rId12"/>
    <p:sldId id="342" r:id="rId13"/>
    <p:sldId id="343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-7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4D62900-E720-7B49-82A1-09E5488C4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E572EAE5-82C5-28C1-B8F6-10C71AFD45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E3EA78B-7DC7-5E0E-F304-C53632A5A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17.10.2024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4F536C65-6637-D213-056A-A6D013619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9205F137-1FB0-55AA-7BDC-105C92A3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84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7024591-0388-C2FA-C999-A37A4A5AF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08549A90-6268-382D-918F-C28007873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E9FBA188-3AA7-3467-5509-33F833114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17.10.2024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4E2158E0-41B5-1465-7213-FDFB0111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03086E1-1E06-827B-E666-66FF4E8A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520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5AA5D12-C65A-C035-CC6D-209D51ABE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7E89D05B-DAEE-3BCE-55B5-19D5256BF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E7E3BEE0-0C8E-7993-A9B6-A61853F85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17.10.2024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0372E274-6058-3481-B058-4450702DC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E1F199FE-1DD7-1648-CDD5-A2F9C0728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8716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1EB8664-D061-9B00-DA57-3FBDF866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7160B35-C875-3ECB-4D22-05BE7B3F0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C664A3C5-8C9E-799F-63FD-C25FF56FB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5C58BDDC-2834-5008-AC12-F1F805308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17.10.2024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467FF65E-A2C8-8AED-C2FB-AFD7B63B4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BF5EB9B4-1C8C-2D7A-0D6B-0BA20A3CF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8587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518184F-E6C1-60F6-D2BD-6036CF04B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8CB5737B-FD56-3FEC-2BD2-2882C0690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7D9297FB-EA35-676C-7785-9FB9302A60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58BB6654-64B8-1F34-E83C-32F6B32CCF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7B202E17-70F1-D313-70B5-27E1631A5D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C2D1AFF1-48FF-5CE1-2AE0-88878B63A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17.10.2024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C639D387-319F-F661-F9C5-945B12F2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48CF3930-D649-87E8-B638-705F661E1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542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1160B61-9C6E-6EFF-C763-B8832261F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71311B00-C09A-597B-005F-C434005D2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17.10.2024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E49EE498-D2AC-A5D4-5AFF-5AC139A17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B75C4F6A-7522-5B4F-A354-CA48E6808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7373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62356333-4AF5-A9CE-245C-C5EA5D3D9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17.10.2024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776E24D1-8564-5B61-832B-E1758B1B8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E9AD784D-B5DD-3E57-6925-FE0001ABC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3826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C76634F-35A7-CB28-A894-0BB5D7BBA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26977AF-0DC6-7E33-00DF-8EC6EFBE1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74156163-97ED-281D-5E07-DA2F9AD3C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57E5F646-31CC-14E1-F9E8-65D61E832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17.10.2024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5B908079-AB53-9C33-FE19-D2022409E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4FA20C1D-85E4-E7A7-7F90-46B5B3E6C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3730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A33D48A-9C91-0236-7699-0D1CB32F9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B2284178-B4F6-060B-FAD4-47051C9801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9F915309-D2B1-C05A-FE8F-60FFE41A54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4B1F166F-EE35-7884-0BF9-BEB5EA69C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17.10.2024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BF8CE034-F47B-188E-7C2A-B4AF1E951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2FC3DCC8-6743-9840-9B8E-CBDAAAC7E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603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9583FB7-6C64-FBF4-8339-B59383BA6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7FEC28A1-9AC6-46C7-8D1D-5B6C1C591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0E0C43F-84BF-2441-B521-71DD8028E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17.10.2024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58DABD36-B564-90A1-0FEE-6ABFEFEE6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A02740B7-7307-9085-EBB5-6C117D619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9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D47874C2-588F-FDD5-9317-9942828622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3276CBED-F8AC-693E-EE2B-02A341E4C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24BA8296-D98E-82DD-38CC-1053A1775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4A831-F224-48DF-BB2E-365918BF4CAE}" type="datetimeFigureOut">
              <a:rPr lang="de-DE" smtClean="0"/>
              <a:t>17.10.2024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66B7D79D-F425-B262-3E76-DC24E97C7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509EED5B-7834-1EBB-D562-BCA25AFE1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3300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EDEF690D-5FAB-71E6-27BE-5717258F6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20DDB1FA-C3EE-4544-6CCE-9D315F3A9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6C017D1E-8F36-C055-2FF9-8847F4352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4A831-F224-48DF-BB2E-365918BF4CAE}" type="datetimeFigureOut">
              <a:rPr lang="de-DE" smtClean="0"/>
              <a:t>17.10.2024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CC182761-BE8A-6276-87F2-DD18CE1A1E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2CCD0C6C-7367-B7B1-1188-05C5C2FC4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09D3C-7001-4784-B57B-5578F616D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1741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xmlns="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xmlns="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pic>
        <p:nvPicPr>
          <p:cNvPr id="8" name="Grafik 7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xmlns="" id="{1F6FFFB2-950F-F397-879A-B4337D63D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536" y="1809946"/>
            <a:ext cx="8165754" cy="528372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0DCA6292-11BF-C931-0D2B-DC41C18BD93A}"/>
              </a:ext>
            </a:extLst>
          </p:cNvPr>
          <p:cNvSpPr txBox="1"/>
          <p:nvPr/>
        </p:nvSpPr>
        <p:spPr>
          <a:xfrm>
            <a:off x="8088198" y="2328421"/>
            <a:ext cx="317683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Quiz zu einzelnen  SDGs für </a:t>
            </a:r>
            <a:r>
              <a:rPr lang="de-DE" sz="2800" b="1" dirty="0" err="1"/>
              <a:t>SuS</a:t>
            </a:r>
            <a:r>
              <a:rPr lang="de-DE" sz="2800" b="1" dirty="0"/>
              <a:t> ab Klasse 10 und für</a:t>
            </a:r>
            <a:br>
              <a:rPr lang="de-DE" sz="2800" b="1" dirty="0"/>
            </a:br>
            <a:r>
              <a:rPr lang="de-DE" sz="2800" b="1" dirty="0"/>
              <a:t>Erwachsene.</a:t>
            </a:r>
          </a:p>
          <a:p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</a:rPr>
              <a:t>© Bielefeld 2024.</a:t>
            </a: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de-DE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" name="Grafik 9" descr="Ein Bild, das ClipArt enthält.&#10;&#10;Automatisch generierte Beschreibung">
            <a:extLst>
              <a:ext uri="{FF2B5EF4-FFF2-40B4-BE49-F238E27FC236}">
                <a16:creationId xmlns:a16="http://schemas.microsoft.com/office/drawing/2014/main" xmlns="" id="{A3952A62-1FF5-3CF2-83BD-2EED4125D9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943" y="4605032"/>
            <a:ext cx="2682240" cy="8153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7102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xmlns="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 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xmlns="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2C6EE1C0-B9B6-829C-23B0-66A69E616E9F}"/>
              </a:ext>
            </a:extLst>
          </p:cNvPr>
          <p:cNvSpPr txBox="1"/>
          <p:nvPr/>
        </p:nvSpPr>
        <p:spPr>
          <a:xfrm>
            <a:off x="838200" y="1718131"/>
            <a:ext cx="10633364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Quiz: </a:t>
            </a:r>
            <a:r>
              <a:rPr lang="de-DE" sz="2400" b="1" dirty="0"/>
              <a:t>Quiz zu einzelnen nachhaltigen Entwicklungszielen (SDGs).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Inhalt</a:t>
            </a:r>
            <a:r>
              <a:rPr lang="de-DE" sz="2400" b="1" dirty="0"/>
              <a:t>: Download auf der Lernplattform www.lernplattform-nachhaltige-entwicklungsziele.de).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Zielgruppe</a:t>
            </a:r>
            <a:r>
              <a:rPr lang="de-DE" sz="2400" b="1" dirty="0"/>
              <a:t>: Schülerinnen und Schüler der Oberstufe, Erwachsene.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Datum der Erstellung:</a:t>
            </a:r>
            <a:r>
              <a:rPr lang="de-DE" sz="2400" b="1" dirty="0"/>
              <a:t> 9/2024. 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C00000"/>
                </a:solidFill>
              </a:rPr>
              <a:t>Urheber:</a:t>
            </a:r>
            <a:r>
              <a:rPr lang="de-DE" sz="2400" b="1" dirty="0"/>
              <a:t> ©Welthaus Bielefeld.</a:t>
            </a:r>
          </a:p>
          <a:p>
            <a:r>
              <a:rPr lang="de-DE" sz="2400" b="1" dirty="0"/>
              <a:t>Freie Verwendung: </a:t>
            </a: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Unser Material steht unter Creative </a:t>
            </a:r>
            <a:b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Commons-Lizenzen. Vervielfältigung, Veröffentlichung und sogar</a:t>
            </a:r>
            <a:b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Bearbeitung sind bei uns ausdrücklich gestattet. Bei </a:t>
            </a:r>
            <a:r>
              <a:rPr lang="de-D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Veröffent</a:t>
            </a: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b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lichung</a:t>
            </a:r>
            <a:r>
              <a:rPr lang="de-DE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müssen die von den Urhebern vorgegebenen Lizenzen eingehalten und der Urheberhinweis (Welthaus Bielefeld) genannt werden.</a:t>
            </a:r>
            <a:endParaRPr lang="de-DE" sz="1800" b="1" dirty="0">
              <a:solidFill>
                <a:srgbClr val="C00000"/>
              </a:solidFill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Grafik 8" descr="Ein Bild, das ClipArt enthält.&#10;&#10;Automatisch generierte Beschreibung">
            <a:extLst>
              <a:ext uri="{FF2B5EF4-FFF2-40B4-BE49-F238E27FC236}">
                <a16:creationId xmlns:a16="http://schemas.microsoft.com/office/drawing/2014/main" xmlns="" id="{4DC9A864-DE53-D206-0A96-62ED891B6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036" y="4308181"/>
            <a:ext cx="2679700" cy="81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033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xmlns="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xmlns="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2C6EE1C0-B9B6-829C-23B0-66A69E616E9F}"/>
              </a:ext>
            </a:extLst>
          </p:cNvPr>
          <p:cNvSpPr txBox="1"/>
          <p:nvPr/>
        </p:nvSpPr>
        <p:spPr>
          <a:xfrm>
            <a:off x="838200" y="1718131"/>
            <a:ext cx="106333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Technische Hinweise: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Erforderlich:</a:t>
            </a:r>
            <a:r>
              <a:rPr lang="de-DE" b="1" dirty="0"/>
              <a:t> </a:t>
            </a:r>
            <a:r>
              <a:rPr lang="de-DE" b="1" dirty="0" err="1"/>
              <a:t>Beamer</a:t>
            </a:r>
            <a:r>
              <a:rPr lang="de-DE" b="1" dirty="0"/>
              <a:t>, Laptop und Leinwand.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Wettbewerb:</a:t>
            </a:r>
            <a:r>
              <a:rPr lang="de-DE" b="1" dirty="0"/>
              <a:t> Quiz gewinnt durch den Wettbewerb. Daher:</a:t>
            </a:r>
            <a:br>
              <a:rPr lang="de-DE" b="1" dirty="0"/>
            </a:br>
            <a:r>
              <a:rPr lang="de-DE" b="1" dirty="0"/>
              <a:t>Geben Sie nur 30 Sekunden für die Beantwortung der Fragen.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Erfassung der Punkte:  </a:t>
            </a:r>
            <a:r>
              <a:rPr lang="de-DE" b="1" dirty="0"/>
              <a:t>Nach 30 Sekunden Zahl und Namen der richtigen Antworten (A, B, C oder D) notieren, eventuell bei geringer Gesamtzahl auch Strich-Erfassung der einzelnen Teilnehmenden. </a:t>
            </a:r>
            <a:r>
              <a:rPr lang="de-DE" b="1" dirty="0">
                <a:solidFill>
                  <a:srgbClr val="C00000"/>
                </a:solidFill>
              </a:rPr>
              <a:t>Alternativ: </a:t>
            </a:r>
            <a:r>
              <a:rPr lang="de-DE" b="1" dirty="0"/>
              <a:t>Die Teilnehmenden notieren die Anzahl der richtigen Antworten selbst.</a:t>
            </a:r>
            <a:endParaRPr lang="de-DE" b="1" dirty="0">
              <a:solidFill>
                <a:srgbClr val="C0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C00000"/>
                </a:solidFill>
              </a:rPr>
              <a:t>Wichtig</a:t>
            </a:r>
            <a:r>
              <a:rPr lang="de-DE" b="1" dirty="0"/>
              <a:t>: Bei </a:t>
            </a:r>
            <a:r>
              <a:rPr lang="de-DE" b="1" dirty="0" err="1"/>
              <a:t>Powerpoint</a:t>
            </a:r>
            <a:r>
              <a:rPr lang="de-DE" b="1" dirty="0"/>
              <a:t>-Präsentation folgt jeder Frage-Folie folgt eine Antwortfolie.</a:t>
            </a:r>
            <a:br>
              <a:rPr lang="de-DE" b="1" dirty="0"/>
            </a:br>
            <a:r>
              <a:rPr lang="de-DE" b="1" dirty="0"/>
              <a:t>Deshalb: Referentenansicht ausschalten oder den rechten Rand </a:t>
            </a:r>
            <a:r>
              <a:rPr lang="de-DE" b="1" dirty="0" err="1"/>
              <a:t>dess</a:t>
            </a:r>
            <a:r>
              <a:rPr lang="de-DE" b="1" dirty="0"/>
              <a:t> Hauptfensters nach rechts verschieben, damit die nächste Folie und damit die Antwort </a:t>
            </a:r>
            <a:r>
              <a:rPr lang="de-DE" b="1" dirty="0">
                <a:solidFill>
                  <a:srgbClr val="C00000"/>
                </a:solidFill>
              </a:rPr>
              <a:t>nicht</a:t>
            </a:r>
            <a:r>
              <a:rPr lang="de-DE" b="1" dirty="0"/>
              <a:t> in der Vorausschau sichtbar ist.</a:t>
            </a:r>
          </a:p>
          <a:p>
            <a:endParaRPr lang="de-DE" b="1" dirty="0"/>
          </a:p>
          <a:p>
            <a:r>
              <a:rPr lang="de-DE" sz="2000" b="1" dirty="0"/>
              <a:t>P.S.   Die Folien wurden - um das Datenvolumen klein zu halten - ohne Fotos gestaltet.</a:t>
            </a:r>
          </a:p>
        </p:txBody>
      </p:sp>
    </p:spTree>
    <p:extLst>
      <p:ext uri="{BB962C8B-B14F-4D97-AF65-F5344CB8AC3E}">
        <p14:creationId xmlns:p14="http://schemas.microsoft.com/office/powerpoint/2010/main" val="22782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xmlns="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xmlns="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xmlns="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832226"/>
              </p:ext>
            </p:extLst>
          </p:nvPr>
        </p:nvGraphicFramePr>
        <p:xfrm>
          <a:off x="914400" y="3183674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xmlns="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xmlns="" val="3945362012"/>
                    </a:ext>
                  </a:extLst>
                </a:gridCol>
              </a:tblGrid>
              <a:tr h="972274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Weltweit ist die größte Stadt mit den meisten </a:t>
                      </a:r>
                      <a:r>
                        <a:rPr lang="de-DE" sz="3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Einwohner:innen</a:t>
                      </a: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383729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A: Mexiko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New </a:t>
                      </a:r>
                      <a:r>
                        <a:rPr lang="de-DE" sz="3600" b="1" dirty="0" err="1"/>
                        <a:t>Dehli</a:t>
                      </a:r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8507572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C: Shanghai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Tokyo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78540961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6D39C31F-F98F-B54C-CBE9-807505ACCB67}"/>
              </a:ext>
            </a:extLst>
          </p:cNvPr>
          <p:cNvSpPr txBox="1"/>
          <p:nvPr/>
        </p:nvSpPr>
        <p:spPr>
          <a:xfrm>
            <a:off x="914400" y="2235199"/>
            <a:ext cx="3831771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11 Entwicklung der Städte</a:t>
            </a:r>
          </a:p>
        </p:txBody>
      </p:sp>
    </p:spTree>
    <p:extLst>
      <p:ext uri="{BB962C8B-B14F-4D97-AF65-F5344CB8AC3E}">
        <p14:creationId xmlns:p14="http://schemas.microsoft.com/office/powerpoint/2010/main" val="1528262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xmlns="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xmlns="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xmlns="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831560"/>
              </p:ext>
            </p:extLst>
          </p:nvPr>
        </p:nvGraphicFramePr>
        <p:xfrm>
          <a:off x="914400" y="3183674"/>
          <a:ext cx="11010902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xmlns="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xmlns="" val="3945362012"/>
                    </a:ext>
                  </a:extLst>
                </a:gridCol>
              </a:tblGrid>
              <a:tr h="972274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Weltweit ist die größte Stadt mit den meisten </a:t>
                      </a:r>
                      <a:r>
                        <a:rPr lang="de-DE" sz="3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Einwohner:innen</a:t>
                      </a: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383729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A: Mexiko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New </a:t>
                      </a:r>
                      <a:r>
                        <a:rPr lang="de-DE" sz="3600" b="1" dirty="0" err="1"/>
                        <a:t>Dehli</a:t>
                      </a:r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8507572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C: Shanghai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</a:t>
                      </a:r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Tokyo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78540961"/>
                  </a:ext>
                </a:extLst>
              </a:tr>
              <a:tr h="523532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Tokyo beherbergt 37,2 Millionen Menschen vor New </a:t>
                      </a:r>
                      <a:r>
                        <a:rPr lang="de-DE" sz="1800" b="0" dirty="0" err="1"/>
                        <a:t>Dehli</a:t>
                      </a:r>
                      <a:r>
                        <a:rPr lang="de-DE" sz="1800" b="0" dirty="0"/>
                        <a:t> (32,9 Mio.), Shanghai (29,2 Mio.) und Mexiko City (22,3 Mio.). Quelle: Statistisches Bundesamt 2023.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17734155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6D39C31F-F98F-B54C-CBE9-807505ACCB67}"/>
              </a:ext>
            </a:extLst>
          </p:cNvPr>
          <p:cNvSpPr txBox="1"/>
          <p:nvPr/>
        </p:nvSpPr>
        <p:spPr>
          <a:xfrm>
            <a:off x="914400" y="2235199"/>
            <a:ext cx="3831771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11 Entwicklung der Städte</a:t>
            </a:r>
          </a:p>
        </p:txBody>
      </p:sp>
    </p:spTree>
    <p:extLst>
      <p:ext uri="{BB962C8B-B14F-4D97-AF65-F5344CB8AC3E}">
        <p14:creationId xmlns:p14="http://schemas.microsoft.com/office/powerpoint/2010/main" val="3628488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xmlns="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xmlns="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xmlns="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827013"/>
              </p:ext>
            </p:extLst>
          </p:nvPr>
        </p:nvGraphicFramePr>
        <p:xfrm>
          <a:off x="914400" y="3183674"/>
          <a:ext cx="11010902" cy="22524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xmlns="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xmlns="" val="3945362012"/>
                    </a:ext>
                  </a:extLst>
                </a:gridCol>
              </a:tblGrid>
              <a:tr h="972274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Slums in Brasilien nennt man……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383729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A: </a:t>
                      </a:r>
                      <a:r>
                        <a:rPr lang="de-DE" sz="3600" b="1" dirty="0" err="1"/>
                        <a:t>Barriadas</a:t>
                      </a:r>
                      <a:endParaRPr lang="de-DE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</a:t>
                      </a:r>
                      <a:r>
                        <a:rPr lang="de-DE" sz="3600" b="1" dirty="0" err="1"/>
                        <a:t>ciudad</a:t>
                      </a:r>
                      <a:r>
                        <a:rPr lang="de-DE" sz="3600" b="1" dirty="0"/>
                        <a:t> </a:t>
                      </a:r>
                      <a:r>
                        <a:rPr lang="de-DE" sz="3600" b="1" dirty="0" err="1"/>
                        <a:t>perdida</a:t>
                      </a:r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8507572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C: Favelas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Townships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78540961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6D39C31F-F98F-B54C-CBE9-807505ACCB67}"/>
              </a:ext>
            </a:extLst>
          </p:cNvPr>
          <p:cNvSpPr txBox="1"/>
          <p:nvPr/>
        </p:nvSpPr>
        <p:spPr>
          <a:xfrm>
            <a:off x="914400" y="2235199"/>
            <a:ext cx="3831771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11 Entwicklung der Städte</a:t>
            </a:r>
          </a:p>
        </p:txBody>
      </p:sp>
    </p:spTree>
    <p:extLst>
      <p:ext uri="{BB962C8B-B14F-4D97-AF65-F5344CB8AC3E}">
        <p14:creationId xmlns:p14="http://schemas.microsoft.com/office/powerpoint/2010/main" val="1601992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xmlns="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xmlns="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xmlns="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653715"/>
              </p:ext>
            </p:extLst>
          </p:nvPr>
        </p:nvGraphicFramePr>
        <p:xfrm>
          <a:off x="914400" y="3183674"/>
          <a:ext cx="11010902" cy="277596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xmlns="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xmlns="" val="3945362012"/>
                    </a:ext>
                  </a:extLst>
                </a:gridCol>
              </a:tblGrid>
              <a:tr h="972274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 Slums in Brasilien nennt man……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383729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A: </a:t>
                      </a:r>
                      <a:r>
                        <a:rPr lang="de-DE" sz="3600" b="1" dirty="0" err="1"/>
                        <a:t>Barriadas</a:t>
                      </a:r>
                      <a:endParaRPr lang="de-DE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</a:t>
                      </a:r>
                      <a:r>
                        <a:rPr lang="de-DE" sz="3600" b="1" dirty="0" err="1"/>
                        <a:t>ciudad</a:t>
                      </a:r>
                      <a:r>
                        <a:rPr lang="de-DE" sz="3600" b="1" dirty="0"/>
                        <a:t> </a:t>
                      </a:r>
                      <a:r>
                        <a:rPr lang="de-DE" sz="3600" b="1" dirty="0" err="1"/>
                        <a:t>perdida</a:t>
                      </a:r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8507572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C: </a:t>
                      </a:r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Favelas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Townships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78540961"/>
                  </a:ext>
                </a:extLst>
              </a:tr>
              <a:tr h="523532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Favela (Brasilien), </a:t>
                      </a:r>
                      <a:r>
                        <a:rPr lang="de-DE" sz="1800" b="0" dirty="0" err="1"/>
                        <a:t>Barriada</a:t>
                      </a:r>
                      <a:r>
                        <a:rPr lang="de-DE" sz="1800" b="0" dirty="0"/>
                        <a:t> (Peru), Ciudad </a:t>
                      </a:r>
                      <a:r>
                        <a:rPr lang="de-DE" sz="1800" b="0" dirty="0" err="1"/>
                        <a:t>perdida</a:t>
                      </a:r>
                      <a:r>
                        <a:rPr lang="de-DE" sz="1800" b="0" dirty="0"/>
                        <a:t> (Mexiko) oder Township (Südafrika).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33125679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6D39C31F-F98F-B54C-CBE9-807505ACCB67}"/>
              </a:ext>
            </a:extLst>
          </p:cNvPr>
          <p:cNvSpPr txBox="1"/>
          <p:nvPr/>
        </p:nvSpPr>
        <p:spPr>
          <a:xfrm>
            <a:off x="914400" y="2235199"/>
            <a:ext cx="3831771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11 Entwicklung der Städte</a:t>
            </a:r>
          </a:p>
        </p:txBody>
      </p:sp>
    </p:spTree>
    <p:extLst>
      <p:ext uri="{BB962C8B-B14F-4D97-AF65-F5344CB8AC3E}">
        <p14:creationId xmlns:p14="http://schemas.microsoft.com/office/powerpoint/2010/main" val="1360243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xmlns="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xmlns="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xmlns="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1550346"/>
              </p:ext>
            </p:extLst>
          </p:nvPr>
        </p:nvGraphicFramePr>
        <p:xfrm>
          <a:off x="914400" y="3183674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xmlns="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xmlns="" val="3945362012"/>
                    </a:ext>
                  </a:extLst>
                </a:gridCol>
              </a:tblGrid>
              <a:tr h="972274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 Anteil der Menschen, die in Großstädten (ab 100.000 Einwohnern) leben, liegt in Deutschland bei…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383729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A: 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8507572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C: 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78540961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6D39C31F-F98F-B54C-CBE9-807505ACCB67}"/>
              </a:ext>
            </a:extLst>
          </p:cNvPr>
          <p:cNvSpPr txBox="1"/>
          <p:nvPr/>
        </p:nvSpPr>
        <p:spPr>
          <a:xfrm>
            <a:off x="914400" y="2235199"/>
            <a:ext cx="3831771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11 Entwicklung der Städte</a:t>
            </a:r>
          </a:p>
        </p:txBody>
      </p:sp>
    </p:spTree>
    <p:extLst>
      <p:ext uri="{BB962C8B-B14F-4D97-AF65-F5344CB8AC3E}">
        <p14:creationId xmlns:p14="http://schemas.microsoft.com/office/powerpoint/2010/main" val="1681940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xmlns="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xmlns="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xmlns="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670197"/>
              </p:ext>
            </p:extLst>
          </p:nvPr>
        </p:nvGraphicFramePr>
        <p:xfrm>
          <a:off x="914400" y="3183674"/>
          <a:ext cx="11010902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xmlns="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xmlns="" val="3945362012"/>
                    </a:ext>
                  </a:extLst>
                </a:gridCol>
              </a:tblGrid>
              <a:tr h="972274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 Anteil der Menschen, die in Großstädten (ab 100.000 Einwohnern) leben, liegt in Deutschland bei…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383729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A: 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8507572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C: </a:t>
                      </a:r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78540961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1800" b="0" dirty="0"/>
                        <a:t>Quelle: Statistisches Bundesamt 2023. Zahl für 2022.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57596697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6D39C31F-F98F-B54C-CBE9-807505ACCB67}"/>
              </a:ext>
            </a:extLst>
          </p:cNvPr>
          <p:cNvSpPr txBox="1"/>
          <p:nvPr/>
        </p:nvSpPr>
        <p:spPr>
          <a:xfrm>
            <a:off x="914400" y="2235199"/>
            <a:ext cx="3831771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11 Entwicklung der Städte</a:t>
            </a:r>
          </a:p>
        </p:txBody>
      </p:sp>
    </p:spTree>
    <p:extLst>
      <p:ext uri="{BB962C8B-B14F-4D97-AF65-F5344CB8AC3E}">
        <p14:creationId xmlns:p14="http://schemas.microsoft.com/office/powerpoint/2010/main" val="810322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xmlns="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xmlns="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xmlns="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980716"/>
              </p:ext>
            </p:extLst>
          </p:nvPr>
        </p:nvGraphicFramePr>
        <p:xfrm>
          <a:off x="914400" y="3183674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xmlns="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xmlns="" val="3945362012"/>
                    </a:ext>
                  </a:extLst>
                </a:gridCol>
              </a:tblGrid>
              <a:tr h="972274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welcher Stadt ist die Autodichte (Kraftfahrzeuge pro 1000 EinwohnerInnen) am geringsten?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383729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A: Berlin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Frankfurt/Main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8507572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C: Heidelberg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St. Wendel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78540961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6D39C31F-F98F-B54C-CBE9-807505ACCB67}"/>
              </a:ext>
            </a:extLst>
          </p:cNvPr>
          <p:cNvSpPr txBox="1"/>
          <p:nvPr/>
        </p:nvSpPr>
        <p:spPr>
          <a:xfrm>
            <a:off x="914400" y="2235199"/>
            <a:ext cx="3831771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11 Entwicklung der Städte</a:t>
            </a:r>
          </a:p>
        </p:txBody>
      </p:sp>
    </p:spTree>
    <p:extLst>
      <p:ext uri="{BB962C8B-B14F-4D97-AF65-F5344CB8AC3E}">
        <p14:creationId xmlns:p14="http://schemas.microsoft.com/office/powerpoint/2010/main" val="1951410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xmlns="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xmlns="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xmlns="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124419"/>
              </p:ext>
            </p:extLst>
          </p:nvPr>
        </p:nvGraphicFramePr>
        <p:xfrm>
          <a:off x="914400" y="3183674"/>
          <a:ext cx="11010902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xmlns="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xmlns="" val="3945362012"/>
                    </a:ext>
                  </a:extLst>
                </a:gridCol>
              </a:tblGrid>
              <a:tr h="972274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welcher Stadt ist die Autodichte (Kraftfahrzeuge pro 1000 EinwohnerInnen) am geringsten? 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383729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A: </a:t>
                      </a:r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Berlin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Frankfurt/Main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8507572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C: Heidelberg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St. Wendel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78540961"/>
                  </a:ext>
                </a:extLst>
              </a:tr>
              <a:tr h="523532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Berlin hat mit 293 PKWs pro 1.000 E. die geringste Auto-Dichte. Es folgen Heidelberg (319) und Frankfurt (326) . St. Wendel (678) ist ein Beispiel für Mobilitätserfordernisse im ländlichen Raum. Quelle: Heise-Online 26.4.2022.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2599647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6D39C31F-F98F-B54C-CBE9-807505ACCB67}"/>
              </a:ext>
            </a:extLst>
          </p:cNvPr>
          <p:cNvSpPr txBox="1"/>
          <p:nvPr/>
        </p:nvSpPr>
        <p:spPr>
          <a:xfrm>
            <a:off x="914400" y="2235199"/>
            <a:ext cx="3831771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11 Entwicklung der Städte</a:t>
            </a:r>
          </a:p>
        </p:txBody>
      </p:sp>
    </p:spTree>
    <p:extLst>
      <p:ext uri="{BB962C8B-B14F-4D97-AF65-F5344CB8AC3E}">
        <p14:creationId xmlns:p14="http://schemas.microsoft.com/office/powerpoint/2010/main" val="15546806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xmlns="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xmlns="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xmlns="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057497"/>
              </p:ext>
            </p:extLst>
          </p:nvPr>
        </p:nvGraphicFramePr>
        <p:xfrm>
          <a:off x="914400" y="3183674"/>
          <a:ext cx="11010902" cy="2468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xmlns="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xmlns="" val="3945362012"/>
                    </a:ext>
                  </a:extLst>
                </a:gridCol>
              </a:tblGrid>
              <a:tr h="972274">
                <a:tc gridSpan="2">
                  <a:txBody>
                    <a:bodyPr/>
                    <a:lstStyle/>
                    <a:p>
                      <a:r>
                        <a:rPr lang="de-DE" sz="3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 Wegen mit einer Entfernung von bis zu 30 Kilometern hat der </a:t>
                      </a:r>
                      <a:r>
                        <a:rPr lang="de-DE" sz="36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Radvekehr</a:t>
                      </a:r>
                      <a:r>
                        <a:rPr lang="de-DE" sz="3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Deutschland einen Anteil von</a:t>
                      </a: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383729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A: 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8507572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C: 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78540961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6D39C31F-F98F-B54C-CBE9-807505ACCB67}"/>
              </a:ext>
            </a:extLst>
          </p:cNvPr>
          <p:cNvSpPr txBox="1"/>
          <p:nvPr/>
        </p:nvSpPr>
        <p:spPr>
          <a:xfrm>
            <a:off x="914400" y="2235199"/>
            <a:ext cx="3831771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11 Entwicklung der Städte</a:t>
            </a:r>
          </a:p>
        </p:txBody>
      </p:sp>
    </p:spTree>
    <p:extLst>
      <p:ext uri="{BB962C8B-B14F-4D97-AF65-F5344CB8AC3E}">
        <p14:creationId xmlns:p14="http://schemas.microsoft.com/office/powerpoint/2010/main" val="3018539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xmlns="" id="{92355B6E-5963-5A82-7AB0-0FDA135B7D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de-DE" b="1" dirty="0"/>
              <a:t>Quiz zu den SDGs – Sek. II</a:t>
            </a:r>
          </a:p>
        </p:txBody>
      </p:sp>
      <p:pic>
        <p:nvPicPr>
          <p:cNvPr id="6" name="Grafik 5" descr="Ein Bild, das Grafiken, Grafikdesign, Schrift, Design enthält.&#10;&#10;Automatisch generierte Beschreibung">
            <a:extLst>
              <a:ext uri="{FF2B5EF4-FFF2-40B4-BE49-F238E27FC236}">
                <a16:creationId xmlns:a16="http://schemas.microsoft.com/office/drawing/2014/main" xmlns="" id="{41119910-F322-9D4F-1D9F-8AC248130E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240" y="440285"/>
            <a:ext cx="2057560" cy="950365"/>
          </a:xfrm>
          <a:prstGeom prst="rect">
            <a:avLst/>
          </a:prstGeom>
        </p:spPr>
      </p:pic>
      <p:graphicFrame>
        <p:nvGraphicFramePr>
          <p:cNvPr id="5" name="Tabelle 7">
            <a:extLst>
              <a:ext uri="{FF2B5EF4-FFF2-40B4-BE49-F238E27FC236}">
                <a16:creationId xmlns:a16="http://schemas.microsoft.com/office/drawing/2014/main" xmlns="" id="{DECCA47C-7155-8F5F-205C-4CBF9FA7F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0896300"/>
              </p:ext>
            </p:extLst>
          </p:nvPr>
        </p:nvGraphicFramePr>
        <p:xfrm>
          <a:off x="914400" y="3183674"/>
          <a:ext cx="11010902" cy="299241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92938">
                  <a:extLst>
                    <a:ext uri="{9D8B030D-6E8A-4147-A177-3AD203B41FA5}">
                      <a16:colId xmlns:a16="http://schemas.microsoft.com/office/drawing/2014/main" xmlns="" val="231671105"/>
                    </a:ext>
                  </a:extLst>
                </a:gridCol>
                <a:gridCol w="5517964">
                  <a:extLst>
                    <a:ext uri="{9D8B030D-6E8A-4147-A177-3AD203B41FA5}">
                      <a16:colId xmlns:a16="http://schemas.microsoft.com/office/drawing/2014/main" xmlns="" val="3945362012"/>
                    </a:ext>
                  </a:extLst>
                </a:gridCol>
              </a:tblGrid>
              <a:tr h="972274">
                <a:tc gridSpan="2">
                  <a:txBody>
                    <a:bodyPr/>
                    <a:lstStyle/>
                    <a:p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 Wegen mit einer Entfernung von bis zu 30 Kilometern hat der </a:t>
                      </a:r>
                      <a:r>
                        <a:rPr lang="de-DE" sz="36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Radvekehr</a:t>
                      </a:r>
                      <a:r>
                        <a:rPr lang="de-DE" sz="3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3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Deutschland einen Anteil von…</a:t>
                      </a:r>
                      <a:endParaRPr lang="de-DE" sz="3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6383729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A: </a:t>
                      </a:r>
                      <a:r>
                        <a:rPr lang="de-DE" sz="3600" b="1" dirty="0">
                          <a:highlight>
                            <a:srgbClr val="FFFF00"/>
                          </a:highlight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B: 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08507572"/>
                  </a:ext>
                </a:extLst>
              </a:tr>
              <a:tr h="523532">
                <a:tc>
                  <a:txBody>
                    <a:bodyPr/>
                    <a:lstStyle/>
                    <a:p>
                      <a:r>
                        <a:rPr lang="de-DE" sz="3600" b="1" dirty="0"/>
                        <a:t>C: 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3600" b="1" dirty="0"/>
                        <a:t>D: 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78540961"/>
                  </a:ext>
                </a:extLst>
              </a:tr>
              <a:tr h="523532">
                <a:tc gridSpan="2">
                  <a:txBody>
                    <a:bodyPr/>
                    <a:lstStyle/>
                    <a:p>
                      <a:r>
                        <a:rPr lang="de-DE" sz="1800" b="0" dirty="0"/>
                        <a:t>Quelle: ADFC 2024. In Holland (27%) sind die Anteile deutlich höher.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3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03741609"/>
                  </a:ext>
                </a:extLst>
              </a:tr>
            </a:tbl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6D39C31F-F98F-B54C-CBE9-807505ACCB67}"/>
              </a:ext>
            </a:extLst>
          </p:cNvPr>
          <p:cNvSpPr txBox="1"/>
          <p:nvPr/>
        </p:nvSpPr>
        <p:spPr>
          <a:xfrm>
            <a:off x="914400" y="2235199"/>
            <a:ext cx="3831771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Comic Sans MS" panose="030F0702030302020204" pitchFamily="66" charset="0"/>
              </a:rPr>
              <a:t>SDG 11 Entwicklung der Städte</a:t>
            </a:r>
          </a:p>
        </p:txBody>
      </p:sp>
    </p:spTree>
    <p:extLst>
      <p:ext uri="{BB962C8B-B14F-4D97-AF65-F5344CB8AC3E}">
        <p14:creationId xmlns:p14="http://schemas.microsoft.com/office/powerpoint/2010/main" val="3483111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641</Words>
  <Application>Microsoft Office PowerPoint</Application>
  <PresentationFormat>Benutzerdefiniert</PresentationFormat>
  <Paragraphs>94</Paragraphs>
  <Slides>13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4" baseType="lpstr">
      <vt:lpstr>Office</vt:lpstr>
      <vt:lpstr>Quiz zu den SDGs – Sek. II</vt:lpstr>
      <vt:lpstr>Quiz zu den SDGs – Sek. II 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  <vt:lpstr>Quiz zu den SDGs – Sek. II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Erstaunliches zur Weltentwicklung</dc:title>
  <dc:creator>Georg Krämer</dc:creator>
  <cp:lastModifiedBy>Georg Krämer</cp:lastModifiedBy>
  <cp:revision>150</cp:revision>
  <dcterms:created xsi:type="dcterms:W3CDTF">2023-08-31T08:44:05Z</dcterms:created>
  <dcterms:modified xsi:type="dcterms:W3CDTF">2024-10-17T15:06:34Z</dcterms:modified>
</cp:coreProperties>
</file>