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22" r:id="rId2"/>
    <p:sldId id="256" r:id="rId3"/>
    <p:sldId id="297" r:id="rId4"/>
    <p:sldId id="324" r:id="rId5"/>
    <p:sldId id="327" r:id="rId6"/>
    <p:sldId id="312" r:id="rId7"/>
    <p:sldId id="323" r:id="rId8"/>
    <p:sldId id="326" r:id="rId9"/>
    <p:sldId id="328" r:id="rId10"/>
    <p:sldId id="329" r:id="rId11"/>
    <p:sldId id="330" r:id="rId12"/>
    <p:sldId id="331" r:id="rId13"/>
    <p:sldId id="332" r:id="rId14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98" autoAdjust="0"/>
    <p:restoredTop sz="94660"/>
  </p:normalViewPr>
  <p:slideViewPr>
    <p:cSldViewPr snapToGrid="0">
      <p:cViewPr varScale="1">
        <p:scale>
          <a:sx n="82" d="100"/>
          <a:sy n="82" d="100"/>
        </p:scale>
        <p:origin x="768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D62900-E720-7B49-82A1-09E5488C48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E572EAE5-82C5-28C1-B8F6-10C71AFD45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E3EA78B-7DC7-5E0E-F304-C53632A5AD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4A831-F224-48DF-BB2E-365918BF4CAE}" type="datetimeFigureOut">
              <a:rPr lang="de-DE" smtClean="0"/>
              <a:t>09.01.2025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F536C65-6637-D213-056A-A6D0136192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205F137-1FB0-55AA-7BDC-105C92A36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09D3C-7001-4784-B57B-5578F616DF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58483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024591-0388-C2FA-C999-A37A4A5AFA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8549A90-6268-382D-918F-C280078732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9FBA188-3AA7-3467-5509-33F8331144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4A831-F224-48DF-BB2E-365918BF4CAE}" type="datetimeFigureOut">
              <a:rPr lang="de-DE" smtClean="0"/>
              <a:t>09.01.2025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E2158E0-41B5-1465-7213-FDFB0111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03086E1-1E06-827B-E666-66FF4E8A2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09D3C-7001-4784-B57B-5578F616DF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8520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5AA5D12-C65A-C035-CC6D-209D51ABE0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E89D05B-DAEE-3BCE-55B5-19D5256BFE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7E3BEE0-0C8E-7993-A9B6-A61853F85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4A831-F224-48DF-BB2E-365918BF4CAE}" type="datetimeFigureOut">
              <a:rPr lang="de-DE" smtClean="0"/>
              <a:t>09.01.2025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372E274-6058-3481-B058-4450702DC2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1F199FE-1DD7-1648-CDD5-A2F9C0728E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09D3C-7001-4784-B57B-5578F616DF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187167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EB8664-D061-9B00-DA57-3FBDF866D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7160B35-C875-3ECB-4D22-05BE7B3F02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664A3C5-8C9E-799F-63FD-C25FF56FBF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C58BDDC-2834-5008-AC12-F1F8053085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4A831-F224-48DF-BB2E-365918BF4CAE}" type="datetimeFigureOut">
              <a:rPr lang="de-DE" smtClean="0"/>
              <a:t>09.01.2025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67FF65E-A2C8-8AED-C2FB-AFD7B63B4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F5EB9B4-1C8C-2D7A-0D6B-0BA20A3CF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09D3C-7001-4784-B57B-5578F616DF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285877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518184F-E6C1-60F6-D2BD-6036CF04B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CB5737B-FD56-3FEC-2BD2-2882C06903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7D9297FB-EA35-676C-7785-9FB9302A60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58BB6654-64B8-1F34-E83C-32F6B32CCF4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7B202E17-70F1-D313-70B5-27E1631A5D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C2D1AFF1-48FF-5CE1-2AE0-88878B63A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4A831-F224-48DF-BB2E-365918BF4CAE}" type="datetimeFigureOut">
              <a:rPr lang="de-DE" smtClean="0"/>
              <a:t>09.01.2025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C639D387-319F-F661-F9C5-945B12F22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48CF3930-D649-87E8-B638-705F661E1D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09D3C-7001-4784-B57B-5578F616DF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15422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160B61-9C6E-6EFF-C763-B8832261FD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1311B00-C09A-597B-005F-C434005D2C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4A831-F224-48DF-BB2E-365918BF4CAE}" type="datetimeFigureOut">
              <a:rPr lang="de-DE" smtClean="0"/>
              <a:t>09.01.2025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49EE498-D2AC-A5D4-5AFF-5AC139A179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75C4F6A-7522-5B4F-A354-CA48E6808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09D3C-7001-4784-B57B-5578F616DF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773737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62356333-4AF5-A9CE-245C-C5EA5D3D9F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4A831-F224-48DF-BB2E-365918BF4CAE}" type="datetimeFigureOut">
              <a:rPr lang="de-DE" smtClean="0"/>
              <a:t>09.01.2025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776E24D1-8564-5B61-832B-E1758B1B88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9AD784D-B5DD-3E57-6925-FE0001ABC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09D3C-7001-4784-B57B-5578F616DF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938263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76634F-35A7-CB28-A894-0BB5D7BBA6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26977AF-0DC6-7E33-00DF-8EC6EFBE13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4156163-97ED-281D-5E07-DA2F9AD3CC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7E5F646-31CC-14E1-F9E8-65D61E832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4A831-F224-48DF-BB2E-365918BF4CAE}" type="datetimeFigureOut">
              <a:rPr lang="de-DE" smtClean="0"/>
              <a:t>09.01.2025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B908079-AB53-9C33-FE19-D2022409E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FA20C1D-85E4-E7A7-7F90-46B5B3E6C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09D3C-7001-4784-B57B-5578F616DF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837308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33D48A-9C91-0236-7699-0D1CB32F91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B2284178-B4F6-060B-FAD4-47051C9801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F915309-D2B1-C05A-FE8F-60FFE41A54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B1F166F-EE35-7884-0BF9-BEB5EA69CE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4A831-F224-48DF-BB2E-365918BF4CAE}" type="datetimeFigureOut">
              <a:rPr lang="de-DE" smtClean="0"/>
              <a:t>09.01.2025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F8CE034-F47B-188E-7C2A-B4AF1E951A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FC3DCC8-6743-9840-9B8E-CBDAAAC7E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09D3C-7001-4784-B57B-5578F616DF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560379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9583FB7-6C64-FBF4-8339-B59383BA6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7FEC28A1-9AC6-46C7-8D1D-5B6C1C5910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0E0C43F-84BF-2441-B521-71DD8028E1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4A831-F224-48DF-BB2E-365918BF4CAE}" type="datetimeFigureOut">
              <a:rPr lang="de-DE" smtClean="0"/>
              <a:t>09.01.2025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8DABD36-B564-90A1-0FEE-6ABFEFEE6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02740B7-7307-9085-EBB5-6C117D619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09D3C-7001-4784-B57B-5578F616DF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84999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D47874C2-588F-FDD5-9317-99428286220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3276CBED-F8AC-693E-EE2B-02A341E4CA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4BA8296-D98E-82DD-38CC-1053A17757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4A831-F224-48DF-BB2E-365918BF4CAE}" type="datetimeFigureOut">
              <a:rPr lang="de-DE" smtClean="0"/>
              <a:t>09.01.2025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6B7D79D-F425-B262-3E76-DC24E97C7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09EED5B-7834-1EBB-D562-BCA25AFE1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09D3C-7001-4784-B57B-5578F616DF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333009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EDEF690D-5FAB-71E6-27BE-5717258F68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0DDB1FA-C3EE-4544-6CCE-9D315F3A92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C017D1E-8F36-C055-2FF9-8847F43522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E4A831-F224-48DF-BB2E-365918BF4CAE}" type="datetimeFigureOut">
              <a:rPr lang="de-DE" smtClean="0"/>
              <a:t>09.01.2025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C182761-BE8A-6276-87F2-DD18CE1A1E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CCD0C6C-7367-B7B1-1188-05C5C2FC43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F09D3C-7001-4784-B57B-5578F616DF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71741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2355B6E-5963-5A82-7AB0-0FDA135B7DE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/>
          <a:lstStyle/>
          <a:p>
            <a:r>
              <a:rPr lang="de-DE" b="1" dirty="0"/>
              <a:t>Quiz zu den SDGs – Sek. II</a:t>
            </a:r>
          </a:p>
        </p:txBody>
      </p:sp>
      <p:pic>
        <p:nvPicPr>
          <p:cNvPr id="6" name="Grafik 5" descr="Ein Bild, das Grafiken, Grafikdesign, Schrift, Design enthält.&#10;&#10;Automatisch generierte Beschreibung">
            <a:extLst>
              <a:ext uri="{FF2B5EF4-FFF2-40B4-BE49-F238E27FC236}">
                <a16:creationId xmlns:a16="http://schemas.microsoft.com/office/drawing/2014/main" id="{41119910-F322-9D4F-1D9F-8AC248130E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240" y="440285"/>
            <a:ext cx="2057560" cy="950365"/>
          </a:xfrm>
          <a:prstGeom prst="rect">
            <a:avLst/>
          </a:prstGeom>
        </p:spPr>
      </p:pic>
      <p:pic>
        <p:nvPicPr>
          <p:cNvPr id="8" name="Grafik 7" descr="Ein Bild, das Text, Screenshot, Schrift, Logo enthält.&#10;&#10;Automatisch generierte Beschreibung">
            <a:extLst>
              <a:ext uri="{FF2B5EF4-FFF2-40B4-BE49-F238E27FC236}">
                <a16:creationId xmlns:a16="http://schemas.microsoft.com/office/drawing/2014/main" id="{1F6FFFB2-950F-F397-879A-B4337D63DE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8536" y="1809946"/>
            <a:ext cx="8165754" cy="5283723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0DCA6292-11BF-C931-0D2B-DC41C18BD93A}"/>
              </a:ext>
            </a:extLst>
          </p:cNvPr>
          <p:cNvSpPr txBox="1"/>
          <p:nvPr/>
        </p:nvSpPr>
        <p:spPr>
          <a:xfrm>
            <a:off x="8088198" y="2328421"/>
            <a:ext cx="3176833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/>
              <a:t>Quiz zu einzelnen  SDGs für </a:t>
            </a:r>
            <a:r>
              <a:rPr lang="de-DE" sz="2800" b="1" dirty="0" err="1"/>
              <a:t>SuS</a:t>
            </a:r>
            <a:r>
              <a:rPr lang="de-DE" sz="2800" b="1" dirty="0"/>
              <a:t> ab Klasse 10 und für</a:t>
            </a:r>
            <a:br>
              <a:rPr lang="de-DE" sz="2800" b="1" dirty="0"/>
            </a:br>
            <a:r>
              <a:rPr lang="de-DE" sz="2800" b="1" dirty="0"/>
              <a:t>Erwachsene.</a:t>
            </a:r>
          </a:p>
          <a:p>
            <a:r>
              <a:rPr lang="de-DE" dirty="0">
                <a:latin typeface="Verdana" panose="020B0604030504040204" pitchFamily="34" charset="0"/>
                <a:ea typeface="Verdana" panose="020B0604030504040204" pitchFamily="34" charset="0"/>
              </a:rPr>
              <a:t>© Bielefeld 2024.</a:t>
            </a:r>
          </a:p>
          <a:p>
            <a:endParaRPr lang="de-DE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de-DE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de-DE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0" name="Grafik 9" descr="Ein Bild, das ClipArt enthält.&#10;&#10;Automatisch generierte Beschreibung">
            <a:extLst>
              <a:ext uri="{FF2B5EF4-FFF2-40B4-BE49-F238E27FC236}">
                <a16:creationId xmlns:a16="http://schemas.microsoft.com/office/drawing/2014/main" id="{A3952A62-1FF5-3CF2-83BD-2EED4125D9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3943" y="4605032"/>
            <a:ext cx="2682240" cy="8153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471029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2355B6E-5963-5A82-7AB0-0FDA135B7DE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/>
          <a:lstStyle/>
          <a:p>
            <a:r>
              <a:rPr lang="de-DE" b="1" dirty="0"/>
              <a:t>Quiz zu den SDGs – Sek. II </a:t>
            </a:r>
          </a:p>
        </p:txBody>
      </p:sp>
      <p:pic>
        <p:nvPicPr>
          <p:cNvPr id="6" name="Grafik 5" descr="Ein Bild, das Grafiken, Grafikdesign, Schrift, Design enthält.&#10;&#10;Automatisch generierte Beschreibung">
            <a:extLst>
              <a:ext uri="{FF2B5EF4-FFF2-40B4-BE49-F238E27FC236}">
                <a16:creationId xmlns:a16="http://schemas.microsoft.com/office/drawing/2014/main" id="{41119910-F322-9D4F-1D9F-8AC248130E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240" y="440285"/>
            <a:ext cx="2057560" cy="950365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2C6EE1C0-B9B6-829C-23B0-66A69E616E9F}"/>
              </a:ext>
            </a:extLst>
          </p:cNvPr>
          <p:cNvSpPr txBox="1"/>
          <p:nvPr/>
        </p:nvSpPr>
        <p:spPr>
          <a:xfrm>
            <a:off x="838200" y="1718131"/>
            <a:ext cx="10633364" cy="41703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de-DE" sz="2400" b="1" dirty="0">
                <a:solidFill>
                  <a:srgbClr val="C00000"/>
                </a:solidFill>
              </a:rPr>
              <a:t>Quiz: </a:t>
            </a:r>
            <a:r>
              <a:rPr lang="de-DE" sz="2400" b="1" dirty="0"/>
              <a:t>Quiz zu einzelnen nachhaltigen Entwicklungszielen (SDGs).</a:t>
            </a:r>
          </a:p>
          <a:p>
            <a:pPr>
              <a:spcAft>
                <a:spcPts val="600"/>
              </a:spcAft>
            </a:pPr>
            <a:r>
              <a:rPr lang="de-DE" sz="2400" b="1" dirty="0">
                <a:solidFill>
                  <a:srgbClr val="C00000"/>
                </a:solidFill>
              </a:rPr>
              <a:t>Inhalt</a:t>
            </a:r>
            <a:r>
              <a:rPr lang="de-DE" sz="2400" b="1" dirty="0"/>
              <a:t>: Download auf der Lernplattform www.lernplattform-nachhaltige-entwicklungsziele.de).</a:t>
            </a:r>
          </a:p>
          <a:p>
            <a:pPr>
              <a:spcAft>
                <a:spcPts val="600"/>
              </a:spcAft>
            </a:pPr>
            <a:r>
              <a:rPr lang="de-DE" sz="2400" b="1" dirty="0">
                <a:solidFill>
                  <a:srgbClr val="C00000"/>
                </a:solidFill>
              </a:rPr>
              <a:t>Zielgruppe</a:t>
            </a:r>
            <a:r>
              <a:rPr lang="de-DE" sz="2400" b="1" dirty="0"/>
              <a:t>: Schülerinnen und Schüler der Oberstufe, Erwachsene.</a:t>
            </a:r>
          </a:p>
          <a:p>
            <a:pPr>
              <a:spcAft>
                <a:spcPts val="600"/>
              </a:spcAft>
            </a:pPr>
            <a:r>
              <a:rPr lang="de-DE" sz="2400" b="1" dirty="0">
                <a:solidFill>
                  <a:srgbClr val="C00000"/>
                </a:solidFill>
              </a:rPr>
              <a:t>Datum der Erstellung:</a:t>
            </a:r>
            <a:r>
              <a:rPr lang="de-DE" sz="2400" b="1" dirty="0"/>
              <a:t> 9/2024. </a:t>
            </a:r>
          </a:p>
          <a:p>
            <a:pPr>
              <a:spcAft>
                <a:spcPts val="600"/>
              </a:spcAft>
            </a:pPr>
            <a:r>
              <a:rPr lang="de-DE" sz="2400" b="1" dirty="0">
                <a:solidFill>
                  <a:srgbClr val="C00000"/>
                </a:solidFill>
              </a:rPr>
              <a:t>Urheber:</a:t>
            </a:r>
            <a:r>
              <a:rPr lang="de-DE" sz="2400" b="1" dirty="0"/>
              <a:t> ©Welthaus Bielefeld.</a:t>
            </a:r>
          </a:p>
          <a:p>
            <a:r>
              <a:rPr lang="de-DE" sz="2400" b="1" dirty="0"/>
              <a:t>Freie Verwendung: </a:t>
            </a:r>
            <a:r>
              <a:rPr lang="de-DE" sz="18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Unser Material steht unter Creative </a:t>
            </a:r>
            <a:br>
              <a:rPr lang="de-DE" sz="18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de-DE" sz="18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Commons-Lizenzen. Vervielfältigung, Veröffentlichung und sogar</a:t>
            </a:r>
            <a:br>
              <a:rPr lang="de-DE" sz="18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de-DE" sz="18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Bearbeitung sind bei uns ausdrücklich gestattet. Bei </a:t>
            </a:r>
            <a:r>
              <a:rPr lang="de-DE" sz="1800" dirty="0" err="1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Veröffent</a:t>
            </a:r>
            <a:r>
              <a:rPr lang="de-DE" sz="18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br>
              <a:rPr lang="de-DE" sz="18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de-DE" sz="1800" dirty="0" err="1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lichung</a:t>
            </a:r>
            <a:r>
              <a:rPr lang="de-DE" sz="18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müssen die von den Urhebern vorgegebenen Lizenzen eingehalten und der Urheberhinweis (Welthaus Bielefeld) genannt werden.</a:t>
            </a:r>
            <a:endParaRPr lang="de-DE" sz="1800" b="1" dirty="0">
              <a:solidFill>
                <a:srgbClr val="C00000"/>
              </a:solidFill>
              <a:effectLst/>
              <a:latin typeface="Verdan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Grafik 8" descr="Ein Bild, das ClipArt enthält.&#10;&#10;Automatisch generierte Beschreibung">
            <a:extLst>
              <a:ext uri="{FF2B5EF4-FFF2-40B4-BE49-F238E27FC236}">
                <a16:creationId xmlns:a16="http://schemas.microsoft.com/office/drawing/2014/main" id="{4DC9A864-DE53-D206-0A96-62ED891B6E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9036" y="4308181"/>
            <a:ext cx="2679700" cy="815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60332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2355B6E-5963-5A82-7AB0-0FDA135B7DE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/>
          <a:lstStyle/>
          <a:p>
            <a:r>
              <a:rPr lang="de-DE" b="1" dirty="0"/>
              <a:t>Quiz zu den SDGs – Sek. II</a:t>
            </a:r>
          </a:p>
        </p:txBody>
      </p:sp>
      <p:pic>
        <p:nvPicPr>
          <p:cNvPr id="6" name="Grafik 5" descr="Ein Bild, das Grafiken, Grafikdesign, Schrift, Design enthält.&#10;&#10;Automatisch generierte Beschreibung">
            <a:extLst>
              <a:ext uri="{FF2B5EF4-FFF2-40B4-BE49-F238E27FC236}">
                <a16:creationId xmlns:a16="http://schemas.microsoft.com/office/drawing/2014/main" id="{41119910-F322-9D4F-1D9F-8AC248130E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240" y="440285"/>
            <a:ext cx="2057560" cy="950365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2C6EE1C0-B9B6-829C-23B0-66A69E616E9F}"/>
              </a:ext>
            </a:extLst>
          </p:cNvPr>
          <p:cNvSpPr txBox="1"/>
          <p:nvPr/>
        </p:nvSpPr>
        <p:spPr>
          <a:xfrm>
            <a:off x="838200" y="1718131"/>
            <a:ext cx="1063336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Technische Hinweise: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b="1" dirty="0">
                <a:solidFill>
                  <a:srgbClr val="C00000"/>
                </a:solidFill>
              </a:rPr>
              <a:t>Erforderlich:</a:t>
            </a:r>
            <a:r>
              <a:rPr lang="de-DE" b="1" dirty="0"/>
              <a:t> </a:t>
            </a:r>
            <a:r>
              <a:rPr lang="de-DE" b="1" dirty="0" err="1"/>
              <a:t>Beamer</a:t>
            </a:r>
            <a:r>
              <a:rPr lang="de-DE" b="1" dirty="0"/>
              <a:t>, Laptop und Leinwand.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b="1" dirty="0">
                <a:solidFill>
                  <a:srgbClr val="C00000"/>
                </a:solidFill>
              </a:rPr>
              <a:t>Wettbewerb:</a:t>
            </a:r>
            <a:r>
              <a:rPr lang="de-DE" b="1" dirty="0"/>
              <a:t> Quiz gewinnt durch den Wettbewerb. Daher:</a:t>
            </a:r>
            <a:br>
              <a:rPr lang="de-DE" b="1" dirty="0"/>
            </a:br>
            <a:r>
              <a:rPr lang="de-DE" b="1" dirty="0"/>
              <a:t>Geben Sie nur 30 Sekunden für die Beantwortung der Fragen.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b="1" dirty="0">
                <a:solidFill>
                  <a:srgbClr val="C00000"/>
                </a:solidFill>
              </a:rPr>
              <a:t>Erfassung der Punkte:  </a:t>
            </a:r>
            <a:r>
              <a:rPr lang="de-DE" b="1" dirty="0"/>
              <a:t>Nach 30 Sekunden Zahl und Namen der richtigen Antworten (A, B, C oder D) notieren, eventuell bei geringer Gesamtzahl auch Strich-Erfassung der einzelnen Teilnehmenden. </a:t>
            </a:r>
            <a:r>
              <a:rPr lang="de-DE" b="1" dirty="0">
                <a:solidFill>
                  <a:srgbClr val="C00000"/>
                </a:solidFill>
              </a:rPr>
              <a:t>Alternativ: </a:t>
            </a:r>
            <a:r>
              <a:rPr lang="de-DE" b="1" dirty="0"/>
              <a:t>Die Teilnehmenden notieren die Anzahl der richtigen Antworten selbst.</a:t>
            </a:r>
            <a:endParaRPr lang="de-DE" b="1" dirty="0">
              <a:solidFill>
                <a:srgbClr val="C00000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b="1" dirty="0">
                <a:solidFill>
                  <a:srgbClr val="C00000"/>
                </a:solidFill>
              </a:rPr>
              <a:t>Wichtig</a:t>
            </a:r>
            <a:r>
              <a:rPr lang="de-DE" b="1" dirty="0"/>
              <a:t>: Bei </a:t>
            </a:r>
            <a:r>
              <a:rPr lang="de-DE" b="1" dirty="0" err="1"/>
              <a:t>Powerpoint</a:t>
            </a:r>
            <a:r>
              <a:rPr lang="de-DE" b="1" dirty="0"/>
              <a:t>-Präsentation folgt jeder Frage-Folie folgt eine Antwortfolie.</a:t>
            </a:r>
            <a:br>
              <a:rPr lang="de-DE" b="1" dirty="0"/>
            </a:br>
            <a:r>
              <a:rPr lang="de-DE" b="1" dirty="0"/>
              <a:t>Deshalb: Referentenansicht ausschalten oder den rechten Rand </a:t>
            </a:r>
            <a:r>
              <a:rPr lang="de-DE" b="1" dirty="0" err="1"/>
              <a:t>dess</a:t>
            </a:r>
            <a:r>
              <a:rPr lang="de-DE" b="1" dirty="0"/>
              <a:t> Hauptfensters nach rechts verschieben, damit die nächste Folie und damit die Antwort </a:t>
            </a:r>
            <a:r>
              <a:rPr lang="de-DE" b="1" dirty="0">
                <a:solidFill>
                  <a:srgbClr val="C00000"/>
                </a:solidFill>
              </a:rPr>
              <a:t>nicht</a:t>
            </a:r>
            <a:r>
              <a:rPr lang="de-DE" b="1" dirty="0"/>
              <a:t> in der Vorausschau sichtbar ist.</a:t>
            </a:r>
          </a:p>
          <a:p>
            <a:endParaRPr lang="de-DE" b="1" dirty="0"/>
          </a:p>
          <a:p>
            <a:r>
              <a:rPr lang="de-DE" sz="2000" b="1" dirty="0"/>
              <a:t>P.S.   Die Folien wurden - um das Datenvolumen klein zu halten - ohne Fotos gestaltet.</a:t>
            </a:r>
          </a:p>
        </p:txBody>
      </p:sp>
    </p:spTree>
    <p:extLst>
      <p:ext uri="{BB962C8B-B14F-4D97-AF65-F5344CB8AC3E}">
        <p14:creationId xmlns:p14="http://schemas.microsoft.com/office/powerpoint/2010/main" val="227828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C51D2F-6546-CF04-CC13-05402929D7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F67E6F7-8090-AD58-B454-587FB6FA44CC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/>
          <a:lstStyle/>
          <a:p>
            <a:r>
              <a:rPr lang="de-DE" b="1" dirty="0"/>
              <a:t>Quiz zu den SDGs – Sek. II</a:t>
            </a:r>
          </a:p>
        </p:txBody>
      </p:sp>
      <p:pic>
        <p:nvPicPr>
          <p:cNvPr id="6" name="Grafik 5" descr="Ein Bild, das Grafiken, Grafikdesign, Schrift, Design enthält.&#10;&#10;Automatisch generierte Beschreibung">
            <a:extLst>
              <a:ext uri="{FF2B5EF4-FFF2-40B4-BE49-F238E27FC236}">
                <a16:creationId xmlns:a16="http://schemas.microsoft.com/office/drawing/2014/main" id="{45044F83-618B-182E-566C-7EA4696BF73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240" y="440285"/>
            <a:ext cx="2057560" cy="950365"/>
          </a:xfrm>
          <a:prstGeom prst="rect">
            <a:avLst/>
          </a:prstGeom>
        </p:spPr>
      </p:pic>
      <p:graphicFrame>
        <p:nvGraphicFramePr>
          <p:cNvPr id="5" name="Tabelle 7">
            <a:extLst>
              <a:ext uri="{FF2B5EF4-FFF2-40B4-BE49-F238E27FC236}">
                <a16:creationId xmlns:a16="http://schemas.microsoft.com/office/drawing/2014/main" id="{8885BA21-0F72-EF0C-7AE1-0A32DBAC12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3670529"/>
              </p:ext>
            </p:extLst>
          </p:nvPr>
        </p:nvGraphicFramePr>
        <p:xfrm>
          <a:off x="838200" y="3130449"/>
          <a:ext cx="11010902" cy="19202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492938">
                  <a:extLst>
                    <a:ext uri="{9D8B030D-6E8A-4147-A177-3AD203B41FA5}">
                      <a16:colId xmlns:a16="http://schemas.microsoft.com/office/drawing/2014/main" val="231671105"/>
                    </a:ext>
                  </a:extLst>
                </a:gridCol>
                <a:gridCol w="5517964">
                  <a:extLst>
                    <a:ext uri="{9D8B030D-6E8A-4147-A177-3AD203B41FA5}">
                      <a16:colId xmlns:a16="http://schemas.microsoft.com/office/drawing/2014/main" val="3945362012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3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Die Organisation „</a:t>
                      </a:r>
                      <a:r>
                        <a:rPr lang="de-DE" sz="3600" b="1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amnesty</a:t>
                      </a:r>
                      <a:r>
                        <a:rPr lang="de-DE" sz="3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international“ gibt es seit…</a:t>
                      </a:r>
                      <a:endParaRPr lang="de-DE" sz="3600" b="1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383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A: 1949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B: 1961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507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C: 1989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D: 2001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758722"/>
                  </a:ext>
                </a:extLst>
              </a:tr>
            </a:tbl>
          </a:graphicData>
        </a:graphic>
      </p:graphicFrame>
      <p:sp>
        <p:nvSpPr>
          <p:cNvPr id="2" name="Textfeld 1">
            <a:extLst>
              <a:ext uri="{FF2B5EF4-FFF2-40B4-BE49-F238E27FC236}">
                <a16:creationId xmlns:a16="http://schemas.microsoft.com/office/drawing/2014/main" id="{BD80A425-5252-681D-D440-56F47C5FC51E}"/>
              </a:ext>
            </a:extLst>
          </p:cNvPr>
          <p:cNvSpPr txBox="1"/>
          <p:nvPr/>
        </p:nvSpPr>
        <p:spPr>
          <a:xfrm>
            <a:off x="914398" y="2207491"/>
            <a:ext cx="4765966" cy="36933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  <a:latin typeface="Comic Sans MS" panose="030F0702030302020204" pitchFamily="66" charset="0"/>
              </a:rPr>
              <a:t>SDG 16 Frieden und starke Institutionen</a:t>
            </a:r>
          </a:p>
        </p:txBody>
      </p:sp>
    </p:spTree>
    <p:extLst>
      <p:ext uri="{BB962C8B-B14F-4D97-AF65-F5344CB8AC3E}">
        <p14:creationId xmlns:p14="http://schemas.microsoft.com/office/powerpoint/2010/main" val="35572593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B4EE83-E2FD-AE29-8C31-79D6CE49FC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E20BD2DC-C2CA-481A-BF49-2468476DE439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/>
          <a:lstStyle/>
          <a:p>
            <a:r>
              <a:rPr lang="de-DE" b="1" dirty="0"/>
              <a:t>Quiz zu den SDGs – Sek. II</a:t>
            </a:r>
          </a:p>
        </p:txBody>
      </p:sp>
      <p:pic>
        <p:nvPicPr>
          <p:cNvPr id="6" name="Grafik 5" descr="Ein Bild, das Grafiken, Grafikdesign, Schrift, Design enthält.&#10;&#10;Automatisch generierte Beschreibung">
            <a:extLst>
              <a:ext uri="{FF2B5EF4-FFF2-40B4-BE49-F238E27FC236}">
                <a16:creationId xmlns:a16="http://schemas.microsoft.com/office/drawing/2014/main" id="{C42D628D-9589-2488-B578-85709FAD8CE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240" y="440285"/>
            <a:ext cx="2057560" cy="950365"/>
          </a:xfrm>
          <a:prstGeom prst="rect">
            <a:avLst/>
          </a:prstGeom>
        </p:spPr>
      </p:pic>
      <p:graphicFrame>
        <p:nvGraphicFramePr>
          <p:cNvPr id="5" name="Tabelle 7">
            <a:extLst>
              <a:ext uri="{FF2B5EF4-FFF2-40B4-BE49-F238E27FC236}">
                <a16:creationId xmlns:a16="http://schemas.microsoft.com/office/drawing/2014/main" id="{201E4D15-2301-05BB-1365-D8C96F78150A}"/>
              </a:ext>
            </a:extLst>
          </p:cNvPr>
          <p:cNvGraphicFramePr>
            <a:graphicFrameLocks noGrp="1"/>
          </p:cNvGraphicFramePr>
          <p:nvPr/>
        </p:nvGraphicFramePr>
        <p:xfrm>
          <a:off x="838200" y="3130449"/>
          <a:ext cx="11010902" cy="19202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492938">
                  <a:extLst>
                    <a:ext uri="{9D8B030D-6E8A-4147-A177-3AD203B41FA5}">
                      <a16:colId xmlns:a16="http://schemas.microsoft.com/office/drawing/2014/main" val="231671105"/>
                    </a:ext>
                  </a:extLst>
                </a:gridCol>
                <a:gridCol w="5517964">
                  <a:extLst>
                    <a:ext uri="{9D8B030D-6E8A-4147-A177-3AD203B41FA5}">
                      <a16:colId xmlns:a16="http://schemas.microsoft.com/office/drawing/2014/main" val="3945362012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3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Die Organisation „</a:t>
                      </a:r>
                      <a:r>
                        <a:rPr lang="de-DE" sz="3600" b="1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amnesty</a:t>
                      </a:r>
                      <a:r>
                        <a:rPr lang="de-DE" sz="3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international“ gibt es seit…</a:t>
                      </a:r>
                      <a:endParaRPr lang="de-DE" sz="3600" b="1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383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A: 1949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B: </a:t>
                      </a:r>
                      <a:r>
                        <a:rPr lang="de-DE" sz="3600" b="1" dirty="0">
                          <a:highlight>
                            <a:srgbClr val="FFFF00"/>
                          </a:highlight>
                        </a:rPr>
                        <a:t>1961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507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C: 1989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D: 2001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758722"/>
                  </a:ext>
                </a:extLst>
              </a:tr>
            </a:tbl>
          </a:graphicData>
        </a:graphic>
      </p:graphicFrame>
      <p:sp>
        <p:nvSpPr>
          <p:cNvPr id="2" name="Textfeld 1">
            <a:extLst>
              <a:ext uri="{FF2B5EF4-FFF2-40B4-BE49-F238E27FC236}">
                <a16:creationId xmlns:a16="http://schemas.microsoft.com/office/drawing/2014/main" id="{1759C5EE-9A80-8E34-D8C4-5163A3658887}"/>
              </a:ext>
            </a:extLst>
          </p:cNvPr>
          <p:cNvSpPr txBox="1"/>
          <p:nvPr/>
        </p:nvSpPr>
        <p:spPr>
          <a:xfrm>
            <a:off x="914398" y="2207491"/>
            <a:ext cx="4765966" cy="36933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  <a:latin typeface="Comic Sans MS" panose="030F0702030302020204" pitchFamily="66" charset="0"/>
              </a:rPr>
              <a:t>SDG 16 Frieden und starke Institutionen</a:t>
            </a:r>
          </a:p>
        </p:txBody>
      </p:sp>
    </p:spTree>
    <p:extLst>
      <p:ext uri="{BB962C8B-B14F-4D97-AF65-F5344CB8AC3E}">
        <p14:creationId xmlns:p14="http://schemas.microsoft.com/office/powerpoint/2010/main" val="40529558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2355B6E-5963-5A82-7AB0-0FDA135B7DE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/>
          <a:lstStyle/>
          <a:p>
            <a:r>
              <a:rPr lang="de-DE" b="1" dirty="0"/>
              <a:t>Quiz zu den SDGs – Sek. II</a:t>
            </a:r>
          </a:p>
        </p:txBody>
      </p:sp>
      <p:pic>
        <p:nvPicPr>
          <p:cNvPr id="6" name="Grafik 5" descr="Ein Bild, das Grafiken, Grafikdesign, Schrift, Design enthält.&#10;&#10;Automatisch generierte Beschreibung">
            <a:extLst>
              <a:ext uri="{FF2B5EF4-FFF2-40B4-BE49-F238E27FC236}">
                <a16:creationId xmlns:a16="http://schemas.microsoft.com/office/drawing/2014/main" id="{41119910-F322-9D4F-1D9F-8AC248130E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240" y="440285"/>
            <a:ext cx="2057560" cy="950365"/>
          </a:xfrm>
          <a:prstGeom prst="rect">
            <a:avLst/>
          </a:prstGeom>
        </p:spPr>
      </p:pic>
      <p:graphicFrame>
        <p:nvGraphicFramePr>
          <p:cNvPr id="5" name="Tabelle 7">
            <a:extLst>
              <a:ext uri="{FF2B5EF4-FFF2-40B4-BE49-F238E27FC236}">
                <a16:creationId xmlns:a16="http://schemas.microsoft.com/office/drawing/2014/main" id="{DECCA47C-7155-8F5F-205C-4CBF9FA7F1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1941730"/>
              </p:ext>
            </p:extLst>
          </p:nvPr>
        </p:nvGraphicFramePr>
        <p:xfrm>
          <a:off x="838200" y="3130449"/>
          <a:ext cx="11010902" cy="30175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492938">
                  <a:extLst>
                    <a:ext uri="{9D8B030D-6E8A-4147-A177-3AD203B41FA5}">
                      <a16:colId xmlns:a16="http://schemas.microsoft.com/office/drawing/2014/main" val="231671105"/>
                    </a:ext>
                  </a:extLst>
                </a:gridCol>
                <a:gridCol w="5517964">
                  <a:extLst>
                    <a:ext uri="{9D8B030D-6E8A-4147-A177-3AD203B41FA5}">
                      <a16:colId xmlns:a16="http://schemas.microsoft.com/office/drawing/2014/main" val="3945362012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3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Im Jahre 2023 kamen mehr als 153.000 Menschen bei Kriegen und kriegerischen Konflikten ums Leben. Durch Mord und Totschlag starben in diesem Jahr…</a:t>
                      </a:r>
                      <a:endParaRPr lang="de-DE" sz="3600" b="1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383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A: 55.000 Personen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B: 110.000 Personen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507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C: 220.000 Personen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D: 440.000 Personen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758722"/>
                  </a:ext>
                </a:extLst>
              </a:tr>
            </a:tbl>
          </a:graphicData>
        </a:graphic>
      </p:graphicFrame>
      <p:sp>
        <p:nvSpPr>
          <p:cNvPr id="2" name="Textfeld 1">
            <a:extLst>
              <a:ext uri="{FF2B5EF4-FFF2-40B4-BE49-F238E27FC236}">
                <a16:creationId xmlns:a16="http://schemas.microsoft.com/office/drawing/2014/main" id="{39945A19-EC1E-E5C5-3E70-DE134E6F5A4D}"/>
              </a:ext>
            </a:extLst>
          </p:cNvPr>
          <p:cNvSpPr txBox="1"/>
          <p:nvPr/>
        </p:nvSpPr>
        <p:spPr>
          <a:xfrm>
            <a:off x="914398" y="2207491"/>
            <a:ext cx="4765966" cy="36933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  <a:latin typeface="Comic Sans MS" panose="030F0702030302020204" pitchFamily="66" charset="0"/>
              </a:rPr>
              <a:t>SDG 16 Frieden und starke Institutionen</a:t>
            </a:r>
          </a:p>
        </p:txBody>
      </p:sp>
    </p:spTree>
    <p:extLst>
      <p:ext uri="{BB962C8B-B14F-4D97-AF65-F5344CB8AC3E}">
        <p14:creationId xmlns:p14="http://schemas.microsoft.com/office/powerpoint/2010/main" val="8750258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70ACC5-82D6-4426-8EFB-474BC81CF8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8E9AF4FC-0395-F0E4-3CA9-276220D9FF5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/>
          <a:lstStyle/>
          <a:p>
            <a:r>
              <a:rPr lang="de-DE" b="1" dirty="0"/>
              <a:t>Quiz zu den SDGs – Sek. II</a:t>
            </a:r>
          </a:p>
        </p:txBody>
      </p:sp>
      <p:pic>
        <p:nvPicPr>
          <p:cNvPr id="6" name="Grafik 5" descr="Ein Bild, das Grafiken, Grafikdesign, Schrift, Design enthält.&#10;&#10;Automatisch generierte Beschreibung">
            <a:extLst>
              <a:ext uri="{FF2B5EF4-FFF2-40B4-BE49-F238E27FC236}">
                <a16:creationId xmlns:a16="http://schemas.microsoft.com/office/drawing/2014/main" id="{A6D4B5AF-C05D-98B2-9C16-2ABBED3DE31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240" y="440285"/>
            <a:ext cx="2057560" cy="950365"/>
          </a:xfrm>
          <a:prstGeom prst="rect">
            <a:avLst/>
          </a:prstGeom>
        </p:spPr>
      </p:pic>
      <p:graphicFrame>
        <p:nvGraphicFramePr>
          <p:cNvPr id="5" name="Tabelle 7">
            <a:extLst>
              <a:ext uri="{FF2B5EF4-FFF2-40B4-BE49-F238E27FC236}">
                <a16:creationId xmlns:a16="http://schemas.microsoft.com/office/drawing/2014/main" id="{FE52C9CC-CD28-5576-C82D-B11F0A2F59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1518263"/>
              </p:ext>
            </p:extLst>
          </p:nvPr>
        </p:nvGraphicFramePr>
        <p:xfrm>
          <a:off x="838200" y="3130449"/>
          <a:ext cx="11010902" cy="36576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492938">
                  <a:extLst>
                    <a:ext uri="{9D8B030D-6E8A-4147-A177-3AD203B41FA5}">
                      <a16:colId xmlns:a16="http://schemas.microsoft.com/office/drawing/2014/main" val="231671105"/>
                    </a:ext>
                  </a:extLst>
                </a:gridCol>
                <a:gridCol w="5517964">
                  <a:extLst>
                    <a:ext uri="{9D8B030D-6E8A-4147-A177-3AD203B41FA5}">
                      <a16:colId xmlns:a16="http://schemas.microsoft.com/office/drawing/2014/main" val="3945362012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3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Im Jahre 2023 kamen mehr als </a:t>
                      </a:r>
                      <a:r>
                        <a:rPr lang="de-DE" sz="3600" b="1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153.000 Menschen bei </a:t>
                      </a:r>
                      <a:r>
                        <a:rPr lang="de-DE" sz="3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Kriegen und kriegerischen Konflikten ums Leben. Durch Mord und Totschlag starben in diesem Jahr…</a:t>
                      </a:r>
                      <a:endParaRPr lang="de-DE" sz="3600" b="1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383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A: 55.000 Personen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B: 110.000 Personen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507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C: 220.000 Personen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D: </a:t>
                      </a:r>
                      <a:r>
                        <a:rPr lang="de-DE" sz="3600" b="1" dirty="0">
                          <a:highlight>
                            <a:srgbClr val="FFFF00"/>
                          </a:highlight>
                        </a:rPr>
                        <a:t>440.000 Personen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758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800" b="0" dirty="0"/>
                        <a:t>Quelle: Statista 2024/UN News 2024.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sz="3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4690082"/>
                  </a:ext>
                </a:extLst>
              </a:tr>
            </a:tbl>
          </a:graphicData>
        </a:graphic>
      </p:graphicFrame>
      <p:sp>
        <p:nvSpPr>
          <p:cNvPr id="2" name="Textfeld 1">
            <a:extLst>
              <a:ext uri="{FF2B5EF4-FFF2-40B4-BE49-F238E27FC236}">
                <a16:creationId xmlns:a16="http://schemas.microsoft.com/office/drawing/2014/main" id="{439DCDE0-FD99-7588-A061-4567F33628E3}"/>
              </a:ext>
            </a:extLst>
          </p:cNvPr>
          <p:cNvSpPr txBox="1"/>
          <p:nvPr/>
        </p:nvSpPr>
        <p:spPr>
          <a:xfrm>
            <a:off x="914398" y="2207491"/>
            <a:ext cx="4765966" cy="36933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  <a:latin typeface="Comic Sans MS" panose="030F0702030302020204" pitchFamily="66" charset="0"/>
              </a:rPr>
              <a:t>SDG 16 Frieden und starke Institutionen</a:t>
            </a:r>
          </a:p>
        </p:txBody>
      </p:sp>
    </p:spTree>
    <p:extLst>
      <p:ext uri="{BB962C8B-B14F-4D97-AF65-F5344CB8AC3E}">
        <p14:creationId xmlns:p14="http://schemas.microsoft.com/office/powerpoint/2010/main" val="39125810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031ADB-10A1-67CE-7E8D-4F4BA754C1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383344A1-B7DC-AF4E-8E32-389C7123450B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/>
          <a:lstStyle/>
          <a:p>
            <a:r>
              <a:rPr lang="de-DE" b="1" dirty="0"/>
              <a:t>Quiz zu den SDGs – Sek. II</a:t>
            </a:r>
          </a:p>
        </p:txBody>
      </p:sp>
      <p:pic>
        <p:nvPicPr>
          <p:cNvPr id="6" name="Grafik 5" descr="Ein Bild, das Grafiken, Grafikdesign, Schrift, Design enthält.&#10;&#10;Automatisch generierte Beschreibung">
            <a:extLst>
              <a:ext uri="{FF2B5EF4-FFF2-40B4-BE49-F238E27FC236}">
                <a16:creationId xmlns:a16="http://schemas.microsoft.com/office/drawing/2014/main" id="{C5936833-DF8F-AE7B-D14C-7AD2B2C29F0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240" y="440285"/>
            <a:ext cx="2057560" cy="950365"/>
          </a:xfrm>
          <a:prstGeom prst="rect">
            <a:avLst/>
          </a:prstGeom>
        </p:spPr>
      </p:pic>
      <p:graphicFrame>
        <p:nvGraphicFramePr>
          <p:cNvPr id="5" name="Tabelle 7">
            <a:extLst>
              <a:ext uri="{FF2B5EF4-FFF2-40B4-BE49-F238E27FC236}">
                <a16:creationId xmlns:a16="http://schemas.microsoft.com/office/drawing/2014/main" id="{1A3C0E23-441B-BBED-9F03-93EC8E4167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0513795"/>
              </p:ext>
            </p:extLst>
          </p:nvPr>
        </p:nvGraphicFramePr>
        <p:xfrm>
          <a:off x="838200" y="3130449"/>
          <a:ext cx="11010902" cy="24688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492938">
                  <a:extLst>
                    <a:ext uri="{9D8B030D-6E8A-4147-A177-3AD203B41FA5}">
                      <a16:colId xmlns:a16="http://schemas.microsoft.com/office/drawing/2014/main" val="231671105"/>
                    </a:ext>
                  </a:extLst>
                </a:gridCol>
                <a:gridCol w="5517964">
                  <a:extLst>
                    <a:ext uri="{9D8B030D-6E8A-4147-A177-3AD203B41FA5}">
                      <a16:colId xmlns:a16="http://schemas.microsoft.com/office/drawing/2014/main" val="3945362012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3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Welche Organisation ist nicht Teil der Vereinten Nationen?</a:t>
                      </a:r>
                      <a:endParaRPr lang="de-DE" sz="3600" b="1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383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A: FAO </a:t>
                      </a:r>
                      <a:r>
                        <a:rPr lang="de-DE" sz="2800" b="1" dirty="0"/>
                        <a:t>(Landwirtschaft)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B: IFAD </a:t>
                      </a:r>
                      <a:r>
                        <a:rPr lang="de-DE" sz="2800" b="1" dirty="0"/>
                        <a:t>(ländliche Entwicklung)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507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C: WFP </a:t>
                      </a:r>
                      <a:r>
                        <a:rPr lang="de-DE" sz="2400" b="1" dirty="0"/>
                        <a:t>(Welternährungsprogramm)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D: WTO </a:t>
                      </a:r>
                      <a:r>
                        <a:rPr lang="de-DE" sz="2400" b="1" dirty="0"/>
                        <a:t>(Welthandelsorganisation)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758722"/>
                  </a:ext>
                </a:extLst>
              </a:tr>
            </a:tbl>
          </a:graphicData>
        </a:graphic>
      </p:graphicFrame>
      <p:sp>
        <p:nvSpPr>
          <p:cNvPr id="2" name="Textfeld 1">
            <a:extLst>
              <a:ext uri="{FF2B5EF4-FFF2-40B4-BE49-F238E27FC236}">
                <a16:creationId xmlns:a16="http://schemas.microsoft.com/office/drawing/2014/main" id="{329DA7C7-69F1-AC35-B908-736ABD037C5A}"/>
              </a:ext>
            </a:extLst>
          </p:cNvPr>
          <p:cNvSpPr txBox="1"/>
          <p:nvPr/>
        </p:nvSpPr>
        <p:spPr>
          <a:xfrm>
            <a:off x="914398" y="2207491"/>
            <a:ext cx="4765966" cy="36933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  <a:latin typeface="Comic Sans MS" panose="030F0702030302020204" pitchFamily="66" charset="0"/>
              </a:rPr>
              <a:t>SDG 16 Frieden und starke Institutionen</a:t>
            </a:r>
          </a:p>
        </p:txBody>
      </p:sp>
    </p:spTree>
    <p:extLst>
      <p:ext uri="{BB962C8B-B14F-4D97-AF65-F5344CB8AC3E}">
        <p14:creationId xmlns:p14="http://schemas.microsoft.com/office/powerpoint/2010/main" val="362663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04DF46-06BD-291C-30A3-B6E83348A6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16BE5B4D-61B7-4F68-697D-25F869977DA6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/>
          <a:lstStyle/>
          <a:p>
            <a:r>
              <a:rPr lang="de-DE" b="1" dirty="0"/>
              <a:t>Quiz zu den SDGs – Sek. II</a:t>
            </a:r>
          </a:p>
        </p:txBody>
      </p:sp>
      <p:pic>
        <p:nvPicPr>
          <p:cNvPr id="6" name="Grafik 5" descr="Ein Bild, das Grafiken, Grafikdesign, Schrift, Design enthält.&#10;&#10;Automatisch generierte Beschreibung">
            <a:extLst>
              <a:ext uri="{FF2B5EF4-FFF2-40B4-BE49-F238E27FC236}">
                <a16:creationId xmlns:a16="http://schemas.microsoft.com/office/drawing/2014/main" id="{C221C33D-4B2F-CB98-4290-1998138617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240" y="440285"/>
            <a:ext cx="2057560" cy="950365"/>
          </a:xfrm>
          <a:prstGeom prst="rect">
            <a:avLst/>
          </a:prstGeom>
        </p:spPr>
      </p:pic>
      <p:graphicFrame>
        <p:nvGraphicFramePr>
          <p:cNvPr id="5" name="Tabelle 7">
            <a:extLst>
              <a:ext uri="{FF2B5EF4-FFF2-40B4-BE49-F238E27FC236}">
                <a16:creationId xmlns:a16="http://schemas.microsoft.com/office/drawing/2014/main" id="{E50A1A85-994A-B3AE-5C0E-80B6222CE3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6147443"/>
              </p:ext>
            </p:extLst>
          </p:nvPr>
        </p:nvGraphicFramePr>
        <p:xfrm>
          <a:off x="838200" y="3130449"/>
          <a:ext cx="11010902" cy="24688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492938">
                  <a:extLst>
                    <a:ext uri="{9D8B030D-6E8A-4147-A177-3AD203B41FA5}">
                      <a16:colId xmlns:a16="http://schemas.microsoft.com/office/drawing/2014/main" val="231671105"/>
                    </a:ext>
                  </a:extLst>
                </a:gridCol>
                <a:gridCol w="5517964">
                  <a:extLst>
                    <a:ext uri="{9D8B030D-6E8A-4147-A177-3AD203B41FA5}">
                      <a16:colId xmlns:a16="http://schemas.microsoft.com/office/drawing/2014/main" val="3945362012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3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Welche Organisation ist nicht Teil der Vereinten Nationen?</a:t>
                      </a:r>
                      <a:endParaRPr lang="de-DE" sz="3600" b="1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383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A: FAO </a:t>
                      </a:r>
                      <a:r>
                        <a:rPr lang="de-DE" sz="2800" b="1" dirty="0"/>
                        <a:t>(Landwirtschaft)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B: IFAD </a:t>
                      </a:r>
                      <a:r>
                        <a:rPr lang="de-DE" sz="2800" b="1" dirty="0"/>
                        <a:t>(ländliche Entwicklung)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507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C: WFP </a:t>
                      </a:r>
                      <a:r>
                        <a:rPr lang="de-DE" sz="2400" b="1" dirty="0"/>
                        <a:t>(Welternährungsprogramm)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D: </a:t>
                      </a:r>
                      <a:r>
                        <a:rPr lang="de-DE" sz="3600" b="1" dirty="0">
                          <a:highlight>
                            <a:srgbClr val="FFFF00"/>
                          </a:highlight>
                        </a:rPr>
                        <a:t>WTO</a:t>
                      </a:r>
                      <a:r>
                        <a:rPr lang="de-DE" sz="3600" b="1" dirty="0"/>
                        <a:t> </a:t>
                      </a:r>
                      <a:r>
                        <a:rPr lang="de-DE" sz="2400" b="1" dirty="0"/>
                        <a:t>(Welthandelsorganisation)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758722"/>
                  </a:ext>
                </a:extLst>
              </a:tr>
            </a:tbl>
          </a:graphicData>
        </a:graphic>
      </p:graphicFrame>
      <p:sp>
        <p:nvSpPr>
          <p:cNvPr id="2" name="Textfeld 1">
            <a:extLst>
              <a:ext uri="{FF2B5EF4-FFF2-40B4-BE49-F238E27FC236}">
                <a16:creationId xmlns:a16="http://schemas.microsoft.com/office/drawing/2014/main" id="{2B57754E-40AD-BDAB-491B-A86E3A5D7E53}"/>
              </a:ext>
            </a:extLst>
          </p:cNvPr>
          <p:cNvSpPr txBox="1"/>
          <p:nvPr/>
        </p:nvSpPr>
        <p:spPr>
          <a:xfrm>
            <a:off x="914398" y="2207491"/>
            <a:ext cx="4765966" cy="36933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  <a:latin typeface="Comic Sans MS" panose="030F0702030302020204" pitchFamily="66" charset="0"/>
              </a:rPr>
              <a:t>SDG 16 Frieden und starke Institutionen</a:t>
            </a:r>
          </a:p>
        </p:txBody>
      </p:sp>
    </p:spTree>
    <p:extLst>
      <p:ext uri="{BB962C8B-B14F-4D97-AF65-F5344CB8AC3E}">
        <p14:creationId xmlns:p14="http://schemas.microsoft.com/office/powerpoint/2010/main" val="14032842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85DBA3-7014-9B7A-5C17-618E912F75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45819190-AA22-B730-EBD8-C671B959A870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/>
          <a:lstStyle/>
          <a:p>
            <a:r>
              <a:rPr lang="de-DE" b="1" dirty="0"/>
              <a:t>Quiz zu den SDGs – Sek. II</a:t>
            </a:r>
          </a:p>
        </p:txBody>
      </p:sp>
      <p:pic>
        <p:nvPicPr>
          <p:cNvPr id="6" name="Grafik 5" descr="Ein Bild, das Grafiken, Grafikdesign, Schrift, Design enthält.&#10;&#10;Automatisch generierte Beschreibung">
            <a:extLst>
              <a:ext uri="{FF2B5EF4-FFF2-40B4-BE49-F238E27FC236}">
                <a16:creationId xmlns:a16="http://schemas.microsoft.com/office/drawing/2014/main" id="{33029E06-596E-0331-4394-4F4967FC481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240" y="440285"/>
            <a:ext cx="2057560" cy="950365"/>
          </a:xfrm>
          <a:prstGeom prst="rect">
            <a:avLst/>
          </a:prstGeom>
        </p:spPr>
      </p:pic>
      <p:graphicFrame>
        <p:nvGraphicFramePr>
          <p:cNvPr id="5" name="Tabelle 7">
            <a:extLst>
              <a:ext uri="{FF2B5EF4-FFF2-40B4-BE49-F238E27FC236}">
                <a16:creationId xmlns:a16="http://schemas.microsoft.com/office/drawing/2014/main" id="{F7CAC58E-6FAB-69DC-311E-0002E55690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6097940"/>
              </p:ext>
            </p:extLst>
          </p:nvPr>
        </p:nvGraphicFramePr>
        <p:xfrm>
          <a:off x="838200" y="3130449"/>
          <a:ext cx="11010902" cy="24688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492938">
                  <a:extLst>
                    <a:ext uri="{9D8B030D-6E8A-4147-A177-3AD203B41FA5}">
                      <a16:colId xmlns:a16="http://schemas.microsoft.com/office/drawing/2014/main" val="231671105"/>
                    </a:ext>
                  </a:extLst>
                </a:gridCol>
                <a:gridCol w="5517964">
                  <a:extLst>
                    <a:ext uri="{9D8B030D-6E8A-4147-A177-3AD203B41FA5}">
                      <a16:colId xmlns:a16="http://schemas.microsoft.com/office/drawing/2014/main" val="3945362012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3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Ordnen Sie diese Länder gemäß ihrer Anfälligkeit für Korruption (beginnend mit der geringsten Korruption).</a:t>
                      </a:r>
                      <a:endParaRPr lang="de-DE" sz="3600" b="1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383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A: Iran-Katar-Türkei-Taiwan</a:t>
                      </a:r>
                      <a:endParaRPr lang="de-DE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B: Taiwan-Katar-Türkei-Iran</a:t>
                      </a:r>
                      <a:endParaRPr lang="de-DE" sz="2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507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C: Türkei-Taiwan-Iran-Katar</a:t>
                      </a:r>
                      <a:endParaRPr lang="de-DE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D: Katar-Taiwan-Iran-Türkei</a:t>
                      </a:r>
                      <a:r>
                        <a:rPr lang="de-DE" sz="2400" b="1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758722"/>
                  </a:ext>
                </a:extLst>
              </a:tr>
            </a:tbl>
          </a:graphicData>
        </a:graphic>
      </p:graphicFrame>
      <p:sp>
        <p:nvSpPr>
          <p:cNvPr id="2" name="Textfeld 1">
            <a:extLst>
              <a:ext uri="{FF2B5EF4-FFF2-40B4-BE49-F238E27FC236}">
                <a16:creationId xmlns:a16="http://schemas.microsoft.com/office/drawing/2014/main" id="{EA58BEED-1B8A-60BA-D22A-FC6AC4C343A8}"/>
              </a:ext>
            </a:extLst>
          </p:cNvPr>
          <p:cNvSpPr txBox="1"/>
          <p:nvPr/>
        </p:nvSpPr>
        <p:spPr>
          <a:xfrm>
            <a:off x="914398" y="2207491"/>
            <a:ext cx="4765966" cy="36933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  <a:latin typeface="Comic Sans MS" panose="030F0702030302020204" pitchFamily="66" charset="0"/>
              </a:rPr>
              <a:t>SDG 16 Frieden und starke Institutionen</a:t>
            </a:r>
          </a:p>
        </p:txBody>
      </p:sp>
    </p:spTree>
    <p:extLst>
      <p:ext uri="{BB962C8B-B14F-4D97-AF65-F5344CB8AC3E}">
        <p14:creationId xmlns:p14="http://schemas.microsoft.com/office/powerpoint/2010/main" val="26695899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E8C341-C6F8-4ADB-B28C-ECAD794545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FB0B0B4F-6D29-61A6-AEA6-6F353D9C5730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/>
          <a:lstStyle/>
          <a:p>
            <a:r>
              <a:rPr lang="de-DE" b="1" dirty="0"/>
              <a:t>Quiz zu den SDGs – Sek. II</a:t>
            </a:r>
          </a:p>
        </p:txBody>
      </p:sp>
      <p:pic>
        <p:nvPicPr>
          <p:cNvPr id="6" name="Grafik 5" descr="Ein Bild, das Grafiken, Grafikdesign, Schrift, Design enthält.&#10;&#10;Automatisch generierte Beschreibung">
            <a:extLst>
              <a:ext uri="{FF2B5EF4-FFF2-40B4-BE49-F238E27FC236}">
                <a16:creationId xmlns:a16="http://schemas.microsoft.com/office/drawing/2014/main" id="{3CBD26AC-402C-ED54-8AB9-D2685201B02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240" y="440285"/>
            <a:ext cx="2057560" cy="950365"/>
          </a:xfrm>
          <a:prstGeom prst="rect">
            <a:avLst/>
          </a:prstGeom>
        </p:spPr>
      </p:pic>
      <p:graphicFrame>
        <p:nvGraphicFramePr>
          <p:cNvPr id="5" name="Tabelle 7">
            <a:extLst>
              <a:ext uri="{FF2B5EF4-FFF2-40B4-BE49-F238E27FC236}">
                <a16:creationId xmlns:a16="http://schemas.microsoft.com/office/drawing/2014/main" id="{9F11FB73-282B-2280-4471-FCBA776073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748492"/>
              </p:ext>
            </p:extLst>
          </p:nvPr>
        </p:nvGraphicFramePr>
        <p:xfrm>
          <a:off x="838200" y="3130449"/>
          <a:ext cx="11010902" cy="31089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492938">
                  <a:extLst>
                    <a:ext uri="{9D8B030D-6E8A-4147-A177-3AD203B41FA5}">
                      <a16:colId xmlns:a16="http://schemas.microsoft.com/office/drawing/2014/main" val="231671105"/>
                    </a:ext>
                  </a:extLst>
                </a:gridCol>
                <a:gridCol w="5517964">
                  <a:extLst>
                    <a:ext uri="{9D8B030D-6E8A-4147-A177-3AD203B41FA5}">
                      <a16:colId xmlns:a16="http://schemas.microsoft.com/office/drawing/2014/main" val="3945362012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3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Ordnen Sie diese Länder gemäß ihrer Anfälligkeit für Korruption (beginnend mit der geringsten Korruption).</a:t>
                      </a:r>
                      <a:endParaRPr lang="de-DE" sz="3600" b="1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383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A: Iran-Katar-Türkei-Taiwan</a:t>
                      </a:r>
                      <a:endParaRPr lang="de-DE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B: </a:t>
                      </a:r>
                      <a:r>
                        <a:rPr lang="de-DE" sz="3600" b="1" dirty="0">
                          <a:highlight>
                            <a:srgbClr val="FFFF00"/>
                          </a:highlight>
                        </a:rPr>
                        <a:t>Taiwan-Katar-Türkei-Iran</a:t>
                      </a:r>
                      <a:endParaRPr lang="de-DE" sz="2800" b="1" dirty="0"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507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C: Türkei-Taiwan-Iran-Katar</a:t>
                      </a:r>
                      <a:endParaRPr lang="de-DE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D: Katar-Taiwan-Iran-Türkei</a:t>
                      </a:r>
                      <a:r>
                        <a:rPr lang="de-DE" sz="2400" b="1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758722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r>
                        <a:rPr lang="de-DE" sz="1800" b="0" dirty="0"/>
                        <a:t>Gemäß „Transparency international </a:t>
                      </a:r>
                      <a:r>
                        <a:rPr lang="de-DE" sz="1800" b="0" dirty="0" err="1"/>
                        <a:t>corruption</a:t>
                      </a:r>
                      <a:r>
                        <a:rPr lang="de-DE" sz="1800" b="0" dirty="0"/>
                        <a:t> </a:t>
                      </a:r>
                      <a:r>
                        <a:rPr lang="de-DE" sz="1800" b="0" dirty="0" err="1"/>
                        <a:t>perception</a:t>
                      </a:r>
                      <a:r>
                        <a:rPr lang="de-DE" sz="1800" b="0" dirty="0"/>
                        <a:t> </a:t>
                      </a:r>
                      <a:r>
                        <a:rPr lang="de-DE" sz="1800" b="0" dirty="0" err="1"/>
                        <a:t>index</a:t>
                      </a:r>
                      <a:r>
                        <a:rPr lang="de-DE" sz="1800" b="0" dirty="0"/>
                        <a:t> 2023“ lag Taiwan beim Ranking auf Platz 28 (relativ am besten) vor Katar (40), der Türkei (115) und dem Iran (149).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2613198"/>
                  </a:ext>
                </a:extLst>
              </a:tr>
            </a:tbl>
          </a:graphicData>
        </a:graphic>
      </p:graphicFrame>
      <p:sp>
        <p:nvSpPr>
          <p:cNvPr id="2" name="Textfeld 1">
            <a:extLst>
              <a:ext uri="{FF2B5EF4-FFF2-40B4-BE49-F238E27FC236}">
                <a16:creationId xmlns:a16="http://schemas.microsoft.com/office/drawing/2014/main" id="{27567DCC-649D-F47D-DBAA-4E18C87997C4}"/>
              </a:ext>
            </a:extLst>
          </p:cNvPr>
          <p:cNvSpPr txBox="1"/>
          <p:nvPr/>
        </p:nvSpPr>
        <p:spPr>
          <a:xfrm>
            <a:off x="914398" y="2207491"/>
            <a:ext cx="4765966" cy="36933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  <a:latin typeface="Comic Sans MS" panose="030F0702030302020204" pitchFamily="66" charset="0"/>
              </a:rPr>
              <a:t>SDG 16 Frieden und starke Institutionen</a:t>
            </a:r>
          </a:p>
        </p:txBody>
      </p:sp>
    </p:spTree>
    <p:extLst>
      <p:ext uri="{BB962C8B-B14F-4D97-AF65-F5344CB8AC3E}">
        <p14:creationId xmlns:p14="http://schemas.microsoft.com/office/powerpoint/2010/main" val="31003571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40B4A4-ACF9-FF09-CCC9-F58645E61B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81B5192E-1D8A-55E2-41CE-253A0272C439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/>
          <a:lstStyle/>
          <a:p>
            <a:r>
              <a:rPr lang="de-DE" b="1" dirty="0"/>
              <a:t>Quiz zu den SDGs – Sek. II</a:t>
            </a:r>
          </a:p>
        </p:txBody>
      </p:sp>
      <p:pic>
        <p:nvPicPr>
          <p:cNvPr id="6" name="Grafik 5" descr="Ein Bild, das Grafiken, Grafikdesign, Schrift, Design enthält.&#10;&#10;Automatisch generierte Beschreibung">
            <a:extLst>
              <a:ext uri="{FF2B5EF4-FFF2-40B4-BE49-F238E27FC236}">
                <a16:creationId xmlns:a16="http://schemas.microsoft.com/office/drawing/2014/main" id="{8DDC8DEA-3465-C5F8-D11F-65ABFEE09A7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240" y="440285"/>
            <a:ext cx="2057560" cy="950365"/>
          </a:xfrm>
          <a:prstGeom prst="rect">
            <a:avLst/>
          </a:prstGeom>
        </p:spPr>
      </p:pic>
      <p:graphicFrame>
        <p:nvGraphicFramePr>
          <p:cNvPr id="5" name="Tabelle 7">
            <a:extLst>
              <a:ext uri="{FF2B5EF4-FFF2-40B4-BE49-F238E27FC236}">
                <a16:creationId xmlns:a16="http://schemas.microsoft.com/office/drawing/2014/main" id="{A65461A6-FED7-E315-A2B1-F90115983A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642513"/>
              </p:ext>
            </p:extLst>
          </p:nvPr>
        </p:nvGraphicFramePr>
        <p:xfrm>
          <a:off x="838200" y="3130449"/>
          <a:ext cx="11010902" cy="30175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492938">
                  <a:extLst>
                    <a:ext uri="{9D8B030D-6E8A-4147-A177-3AD203B41FA5}">
                      <a16:colId xmlns:a16="http://schemas.microsoft.com/office/drawing/2014/main" val="231671105"/>
                    </a:ext>
                  </a:extLst>
                </a:gridCol>
                <a:gridCol w="5517964">
                  <a:extLst>
                    <a:ext uri="{9D8B030D-6E8A-4147-A177-3AD203B41FA5}">
                      <a16:colId xmlns:a16="http://schemas.microsoft.com/office/drawing/2014/main" val="3945362012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3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2023 wurden rund 2.259 Milliarden Euro (oder 2,2 Billionen €) für Militärzwecke ausgegeben. Das sind 4,3 Millionen €…</a:t>
                      </a:r>
                      <a:endParaRPr lang="de-DE" sz="3600" b="1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383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A: pro Tag</a:t>
                      </a:r>
                      <a:endParaRPr lang="de-DE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B: pro Stunde</a:t>
                      </a:r>
                      <a:endParaRPr lang="de-DE" sz="2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507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C: pro Minute</a:t>
                      </a:r>
                      <a:endParaRPr lang="de-DE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D: pro Sekunde</a:t>
                      </a:r>
                      <a:r>
                        <a:rPr lang="de-DE" sz="2400" b="1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758722"/>
                  </a:ext>
                </a:extLst>
              </a:tr>
            </a:tbl>
          </a:graphicData>
        </a:graphic>
      </p:graphicFrame>
      <p:sp>
        <p:nvSpPr>
          <p:cNvPr id="2" name="Textfeld 1">
            <a:extLst>
              <a:ext uri="{FF2B5EF4-FFF2-40B4-BE49-F238E27FC236}">
                <a16:creationId xmlns:a16="http://schemas.microsoft.com/office/drawing/2014/main" id="{2CBB98A0-502D-4C48-A252-A5E9248E6C7C}"/>
              </a:ext>
            </a:extLst>
          </p:cNvPr>
          <p:cNvSpPr txBox="1"/>
          <p:nvPr/>
        </p:nvSpPr>
        <p:spPr>
          <a:xfrm>
            <a:off x="914398" y="2207491"/>
            <a:ext cx="4765966" cy="36933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  <a:latin typeface="Comic Sans MS" panose="030F0702030302020204" pitchFamily="66" charset="0"/>
              </a:rPr>
              <a:t>SDG 16 Frieden und starke Institutionen</a:t>
            </a:r>
          </a:p>
        </p:txBody>
      </p:sp>
    </p:spTree>
    <p:extLst>
      <p:ext uri="{BB962C8B-B14F-4D97-AF65-F5344CB8AC3E}">
        <p14:creationId xmlns:p14="http://schemas.microsoft.com/office/powerpoint/2010/main" val="19425567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1225D3-25DB-E0CA-3431-95688DCA03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38F47161-5655-EB87-A206-23A28ABD0242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/>
          <a:lstStyle/>
          <a:p>
            <a:r>
              <a:rPr lang="de-DE" b="1" dirty="0"/>
              <a:t>Quiz zu den SDGs – Sek. II</a:t>
            </a:r>
          </a:p>
        </p:txBody>
      </p:sp>
      <p:pic>
        <p:nvPicPr>
          <p:cNvPr id="6" name="Grafik 5" descr="Ein Bild, das Grafiken, Grafikdesign, Schrift, Design enthält.&#10;&#10;Automatisch generierte Beschreibung">
            <a:extLst>
              <a:ext uri="{FF2B5EF4-FFF2-40B4-BE49-F238E27FC236}">
                <a16:creationId xmlns:a16="http://schemas.microsoft.com/office/drawing/2014/main" id="{5EBF06AC-FA1D-F396-C8B3-03FF65A9BBF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240" y="440285"/>
            <a:ext cx="2057560" cy="950365"/>
          </a:xfrm>
          <a:prstGeom prst="rect">
            <a:avLst/>
          </a:prstGeom>
        </p:spPr>
      </p:pic>
      <p:graphicFrame>
        <p:nvGraphicFramePr>
          <p:cNvPr id="5" name="Tabelle 7">
            <a:extLst>
              <a:ext uri="{FF2B5EF4-FFF2-40B4-BE49-F238E27FC236}">
                <a16:creationId xmlns:a16="http://schemas.microsoft.com/office/drawing/2014/main" id="{B5358E6C-6F2A-FB2F-EEA8-A59D801FD4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8668457"/>
              </p:ext>
            </p:extLst>
          </p:nvPr>
        </p:nvGraphicFramePr>
        <p:xfrm>
          <a:off x="838200" y="3130449"/>
          <a:ext cx="11010902" cy="33883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492938">
                  <a:extLst>
                    <a:ext uri="{9D8B030D-6E8A-4147-A177-3AD203B41FA5}">
                      <a16:colId xmlns:a16="http://schemas.microsoft.com/office/drawing/2014/main" val="231671105"/>
                    </a:ext>
                  </a:extLst>
                </a:gridCol>
                <a:gridCol w="5517964">
                  <a:extLst>
                    <a:ext uri="{9D8B030D-6E8A-4147-A177-3AD203B41FA5}">
                      <a16:colId xmlns:a16="http://schemas.microsoft.com/office/drawing/2014/main" val="3945362012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3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2023 wurden rund 2.259 Milliarden Euro (oder 2,2 Billionen €) für Militärzwecke ausgegeben. Das sind 4,3 Millionen €…</a:t>
                      </a:r>
                      <a:endParaRPr lang="de-DE" sz="3600" b="1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383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A: pro Tag</a:t>
                      </a:r>
                      <a:endParaRPr lang="de-DE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B: pro Stunde</a:t>
                      </a:r>
                      <a:endParaRPr lang="de-DE" sz="2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507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3600" b="1" dirty="0"/>
                        <a:t>C: </a:t>
                      </a:r>
                      <a:r>
                        <a:rPr lang="de-DE" sz="3600" b="1" dirty="0">
                          <a:highlight>
                            <a:srgbClr val="FFFF00"/>
                          </a:highlight>
                        </a:rPr>
                        <a:t>pro Minute</a:t>
                      </a:r>
                      <a:endParaRPr lang="de-DE" sz="2400" b="1" dirty="0"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D: pro Sekunde</a:t>
                      </a:r>
                      <a:r>
                        <a:rPr lang="de-DE" sz="2400" b="1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758722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r>
                        <a:rPr lang="de-DE" sz="1800" b="0" dirty="0"/>
                        <a:t>Quelle: Stockholm International Peace Research Institute, 2024.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9379700"/>
                  </a:ext>
                </a:extLst>
              </a:tr>
            </a:tbl>
          </a:graphicData>
        </a:graphic>
      </p:graphicFrame>
      <p:sp>
        <p:nvSpPr>
          <p:cNvPr id="2" name="Textfeld 1">
            <a:extLst>
              <a:ext uri="{FF2B5EF4-FFF2-40B4-BE49-F238E27FC236}">
                <a16:creationId xmlns:a16="http://schemas.microsoft.com/office/drawing/2014/main" id="{3CE9F771-8C6B-3F00-6603-80F3185DA8CE}"/>
              </a:ext>
            </a:extLst>
          </p:cNvPr>
          <p:cNvSpPr txBox="1"/>
          <p:nvPr/>
        </p:nvSpPr>
        <p:spPr>
          <a:xfrm>
            <a:off x="914398" y="2207491"/>
            <a:ext cx="4765966" cy="36933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  <a:latin typeface="Comic Sans MS" panose="030F0702030302020204" pitchFamily="66" charset="0"/>
              </a:rPr>
              <a:t>SDG 16 Frieden und starke Institutionen</a:t>
            </a:r>
          </a:p>
        </p:txBody>
      </p:sp>
    </p:spTree>
    <p:extLst>
      <p:ext uri="{BB962C8B-B14F-4D97-AF65-F5344CB8AC3E}">
        <p14:creationId xmlns:p14="http://schemas.microsoft.com/office/powerpoint/2010/main" val="40119706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793</Words>
  <Application>Microsoft Office PowerPoint</Application>
  <PresentationFormat>Breitbild</PresentationFormat>
  <Paragraphs>92</Paragraphs>
  <Slides>13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Comic Sans MS</vt:lpstr>
      <vt:lpstr>Verdana</vt:lpstr>
      <vt:lpstr>Office</vt:lpstr>
      <vt:lpstr>Quiz zu den SDGs – Sek. II</vt:lpstr>
      <vt:lpstr>Quiz zu den SDGs – Sek. II </vt:lpstr>
      <vt:lpstr>Quiz zu den SDGs – Sek. II</vt:lpstr>
      <vt:lpstr>Quiz zu den SDGs – Sek. II</vt:lpstr>
      <vt:lpstr>Quiz zu den SDGs – Sek. II</vt:lpstr>
      <vt:lpstr>Quiz zu den SDGs – Sek. II</vt:lpstr>
      <vt:lpstr>Quiz zu den SDGs – Sek. II</vt:lpstr>
      <vt:lpstr>Quiz zu den SDGs – Sek. II</vt:lpstr>
      <vt:lpstr>Quiz zu den SDGs – Sek. II</vt:lpstr>
      <vt:lpstr>Quiz zu den SDGs – Sek. II</vt:lpstr>
      <vt:lpstr>Quiz zu den SDGs – Sek. II</vt:lpstr>
      <vt:lpstr>Quiz zu den SDGs – Sek. II</vt:lpstr>
      <vt:lpstr>Quiz zu den SDGs – Sek. II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Erstaunliches zur Weltentwicklung</dc:title>
  <dc:creator>Georg Krämer</dc:creator>
  <cp:lastModifiedBy>Georg Krämer</cp:lastModifiedBy>
  <cp:revision>179</cp:revision>
  <dcterms:created xsi:type="dcterms:W3CDTF">2023-08-31T08:44:05Z</dcterms:created>
  <dcterms:modified xsi:type="dcterms:W3CDTF">2025-01-09T09:37:48Z</dcterms:modified>
</cp:coreProperties>
</file>