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2" r:id="rId2"/>
    <p:sldId id="256" r:id="rId3"/>
    <p:sldId id="297" r:id="rId4"/>
    <p:sldId id="259" r:id="rId5"/>
    <p:sldId id="327" r:id="rId6"/>
    <p:sldId id="277" r:id="rId7"/>
    <p:sldId id="326" r:id="rId8"/>
    <p:sldId id="325" r:id="rId9"/>
    <p:sldId id="324" r:id="rId10"/>
    <p:sldId id="330" r:id="rId11"/>
    <p:sldId id="329" r:id="rId12"/>
    <p:sldId id="328" r:id="rId13"/>
    <p:sldId id="331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8" autoAdjust="0"/>
    <p:restoredTop sz="94660"/>
  </p:normalViewPr>
  <p:slideViewPr>
    <p:cSldViewPr snapToGrid="0">
      <p:cViewPr varScale="1">
        <p:scale>
          <a:sx n="52" d="100"/>
          <a:sy n="52" d="100"/>
        </p:scale>
        <p:origin x="893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D62900-E720-7B49-82A1-09E5488C48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572EAE5-82C5-28C1-B8F6-10C71AFD45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E3EA78B-7DC7-5E0E-F304-C53632A5A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10.07.2025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F536C65-6637-D213-056A-A6D013619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05F137-1FB0-55AA-7BDC-105C92A36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848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024591-0388-C2FA-C999-A37A4A5AF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549A90-6268-382D-918F-C28007873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9FBA188-3AA7-3467-5509-33F833114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10.07.2025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E2158E0-41B5-1465-7213-FDFB0111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03086E1-1E06-827B-E666-66FF4E8A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520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AA5D12-C65A-C035-CC6D-209D51ABE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89D05B-DAEE-3BCE-55B5-19D5256BF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E3BEE0-0C8E-7993-A9B6-A61853F85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10.07.2025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372E274-6058-3481-B058-4450702DC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1F199FE-1DD7-1648-CDD5-A2F9C0728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8716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EB8664-D061-9B00-DA57-3FBDF866D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160B35-C875-3ECB-4D22-05BE7B3F02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664A3C5-8C9E-799F-63FD-C25FF56FBF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C58BDDC-2834-5008-AC12-F1F805308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10.07.2025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67FF65E-A2C8-8AED-C2FB-AFD7B63B4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F5EB9B4-1C8C-2D7A-0D6B-0BA20A3CF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8587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18184F-E6C1-60F6-D2BD-6036CF04B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CB5737B-FD56-3FEC-2BD2-2882C0690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D9297FB-EA35-676C-7785-9FB9302A60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8BB6654-64B8-1F34-E83C-32F6B32CCF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B202E17-70F1-D313-70B5-27E1631A5D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2D1AFF1-48FF-5CE1-2AE0-88878B63A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10.07.2025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639D387-319F-F661-F9C5-945B12F22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8CF3930-D649-87E8-B638-705F661E1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542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160B61-9C6E-6EFF-C763-B8832261F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1311B00-C09A-597B-005F-C434005D2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10.07.2025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49EE498-D2AC-A5D4-5AFF-5AC139A17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75C4F6A-7522-5B4F-A354-CA48E6808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7373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2356333-4AF5-A9CE-245C-C5EA5D3D9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10.07.2025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76E24D1-8564-5B61-832B-E1758B1B8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9AD784D-B5DD-3E57-6925-FE0001ABC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3826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76634F-35A7-CB28-A894-0BB5D7BBA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26977AF-0DC6-7E33-00DF-8EC6EFBE1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4156163-97ED-281D-5E07-DA2F9AD3C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7E5F646-31CC-14E1-F9E8-65D61E832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10.07.2025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B908079-AB53-9C33-FE19-D2022409E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FA20C1D-85E4-E7A7-7F90-46B5B3E6C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3730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3D48A-9C91-0236-7699-0D1CB32F9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2284178-B4F6-060B-FAD4-47051C9801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F915309-D2B1-C05A-FE8F-60FFE41A54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B1F166F-EE35-7884-0BF9-BEB5EA69C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10.07.2025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F8CE034-F47B-188E-7C2A-B4AF1E951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FC3DCC8-6743-9840-9B8E-CBDAAAC7E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6037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583FB7-6C64-FBF4-8339-B59383BA6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FEC28A1-9AC6-46C7-8D1D-5B6C1C5910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E0C43F-84BF-2441-B521-71DD8028E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10.07.2025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8DABD36-B564-90A1-0FEE-6ABFEFEE6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2740B7-7307-9085-EBB5-6C117D619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9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47874C2-588F-FDD5-9317-9942828622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276CBED-F8AC-693E-EE2B-02A341E4C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4BA8296-D98E-82DD-38CC-1053A1775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10.07.2025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B7D79D-F425-B262-3E76-DC24E97C7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09EED5B-7834-1EBB-D562-BCA25AFE1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3300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DEF690D-5FAB-71E6-27BE-5717258F6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0DDB1FA-C3EE-4544-6CCE-9D315F3A9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C017D1E-8F36-C055-2FF9-8847F43522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4A831-F224-48DF-BB2E-365918BF4CAE}" type="datetimeFigureOut">
              <a:rPr lang="de-DE" smtClean="0"/>
              <a:t>10.07.2025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182761-BE8A-6276-87F2-DD18CE1A1E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CCD0C6C-7367-B7B1-1188-05C5C2FC4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1741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pic>
        <p:nvPicPr>
          <p:cNvPr id="8" name="Grafik 7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1F6FFFB2-950F-F397-879A-B4337D63DE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536" y="1809946"/>
            <a:ext cx="8165754" cy="5283723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0DCA6292-11BF-C931-0D2B-DC41C18BD93A}"/>
              </a:ext>
            </a:extLst>
          </p:cNvPr>
          <p:cNvSpPr txBox="1"/>
          <p:nvPr/>
        </p:nvSpPr>
        <p:spPr>
          <a:xfrm>
            <a:off x="8088198" y="2328421"/>
            <a:ext cx="3176833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Quiz zu einzelnen  SDGs für </a:t>
            </a:r>
            <a:r>
              <a:rPr lang="de-DE" sz="2800" b="1" dirty="0" err="1"/>
              <a:t>SuS</a:t>
            </a:r>
            <a:r>
              <a:rPr lang="de-DE" sz="2800" b="1" dirty="0"/>
              <a:t> ab Klasse 10 und für</a:t>
            </a:r>
            <a:br>
              <a:rPr lang="de-DE" sz="2800" b="1" dirty="0"/>
            </a:br>
            <a:r>
              <a:rPr lang="de-DE" sz="2800" b="1" dirty="0"/>
              <a:t>Erwachsene.</a:t>
            </a:r>
          </a:p>
          <a:p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</a:rPr>
              <a:t>© Bielefeld 2024.</a:t>
            </a:r>
          </a:p>
          <a:p>
            <a:endParaRPr lang="de-D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de-D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de-DE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" name="Grafik 9" descr="Ein Bild, das ClipArt enthält.&#10;&#10;Automatisch generierte Beschreibung">
            <a:extLst>
              <a:ext uri="{FF2B5EF4-FFF2-40B4-BE49-F238E27FC236}">
                <a16:creationId xmlns:a16="http://schemas.microsoft.com/office/drawing/2014/main" id="{A3952A62-1FF5-3CF2-83BD-2EED4125D9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943" y="4605032"/>
            <a:ext cx="2682240" cy="815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7102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 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2C6EE1C0-B9B6-829C-23B0-66A69E616E9F}"/>
              </a:ext>
            </a:extLst>
          </p:cNvPr>
          <p:cNvSpPr txBox="1"/>
          <p:nvPr/>
        </p:nvSpPr>
        <p:spPr>
          <a:xfrm>
            <a:off x="838200" y="1718131"/>
            <a:ext cx="10633364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Quiz: </a:t>
            </a:r>
            <a:r>
              <a:rPr lang="de-DE" sz="2400" b="1" dirty="0"/>
              <a:t>Quiz zu einzelnen nachhaltigen Entwicklungszielen (SDGs).</a:t>
            </a:r>
          </a:p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Inhalt</a:t>
            </a:r>
            <a:r>
              <a:rPr lang="de-DE" sz="2400" b="1" dirty="0"/>
              <a:t>: Download auf der Lernplattform www.lernplattform-nachhaltige-entwicklungsziele.de).</a:t>
            </a:r>
          </a:p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Zielgruppe</a:t>
            </a:r>
            <a:r>
              <a:rPr lang="de-DE" sz="2400" b="1" dirty="0"/>
              <a:t>: Schülerinnen und Schüler der Oberstufe, Erwachsene.</a:t>
            </a:r>
          </a:p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Datum der Erstellung:</a:t>
            </a:r>
            <a:r>
              <a:rPr lang="de-DE" sz="2400" b="1" dirty="0"/>
              <a:t> 6/2025. </a:t>
            </a:r>
          </a:p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Urheber:</a:t>
            </a:r>
            <a:r>
              <a:rPr lang="de-DE" sz="2400" b="1" dirty="0"/>
              <a:t> ©Welthaus Bielefeld.</a:t>
            </a:r>
          </a:p>
          <a:p>
            <a:r>
              <a:rPr lang="de-DE" sz="2400" b="1" dirty="0"/>
              <a:t>Freie Verwendung: </a:t>
            </a: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Unser Material steht unter Creative </a:t>
            </a:r>
            <a:b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Commons-Lizenzen. Vervielfältigung, Veröffentlichung und sogar</a:t>
            </a:r>
            <a:b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Bearbeitung sind bei uns ausdrücklich gestattet. Bei </a:t>
            </a:r>
            <a:r>
              <a:rPr lang="de-DE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Veröffent</a:t>
            </a: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b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lichung</a:t>
            </a: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müssen die von den Urhebern vorgegebenen Lizenzen eingehalten und der Urheberhinweis (Welthaus Bielefeld) genannt werden.</a:t>
            </a:r>
            <a:endParaRPr lang="de-DE" sz="1800" b="1" dirty="0">
              <a:solidFill>
                <a:srgbClr val="C00000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Grafik 8" descr="Ein Bild, das ClipArt enthält.&#10;&#10;Automatisch generierte Beschreibung">
            <a:extLst>
              <a:ext uri="{FF2B5EF4-FFF2-40B4-BE49-F238E27FC236}">
                <a16:creationId xmlns:a16="http://schemas.microsoft.com/office/drawing/2014/main" id="{4DC9A864-DE53-D206-0A96-62ED891B6E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036" y="4308181"/>
            <a:ext cx="2679700" cy="81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033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2C6EE1C0-B9B6-829C-23B0-66A69E616E9F}"/>
              </a:ext>
            </a:extLst>
          </p:cNvPr>
          <p:cNvSpPr txBox="1"/>
          <p:nvPr/>
        </p:nvSpPr>
        <p:spPr>
          <a:xfrm>
            <a:off x="838200" y="1718131"/>
            <a:ext cx="1063336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Technische Hinweise: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Erforderlich:</a:t>
            </a:r>
            <a:r>
              <a:rPr lang="de-DE" b="1" dirty="0"/>
              <a:t> </a:t>
            </a:r>
            <a:r>
              <a:rPr lang="de-DE" b="1" dirty="0" err="1"/>
              <a:t>Beamer</a:t>
            </a:r>
            <a:r>
              <a:rPr lang="de-DE" b="1" dirty="0"/>
              <a:t>, Laptop und Leinwand.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Wettbewerb:</a:t>
            </a:r>
            <a:r>
              <a:rPr lang="de-DE" b="1" dirty="0"/>
              <a:t> Quiz gewinnt durch den Wettbewerb. Daher:</a:t>
            </a:r>
            <a:br>
              <a:rPr lang="de-DE" b="1" dirty="0"/>
            </a:br>
            <a:r>
              <a:rPr lang="de-DE" b="1" dirty="0"/>
              <a:t>Geben Sie nur 30 Sekunden für die Beantwortung der Fragen.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Erfassung der Punkte:  </a:t>
            </a:r>
            <a:r>
              <a:rPr lang="de-DE" b="1" dirty="0"/>
              <a:t>Nach 30 Sekunden Zahl und Namen der richtigen Antworten (A, B, C oder D) notieren, eventuell bei geringer Gesamtzahl auch Strich-Erfassung der einzelnen Teilnehmenden. </a:t>
            </a:r>
            <a:r>
              <a:rPr lang="de-DE" b="1" dirty="0">
                <a:solidFill>
                  <a:srgbClr val="C00000"/>
                </a:solidFill>
              </a:rPr>
              <a:t>Alternativ: </a:t>
            </a:r>
            <a:r>
              <a:rPr lang="de-DE" b="1" dirty="0"/>
              <a:t>Die Teilnehmenden notieren die Anzahl der richtigen Antworten selbst.</a:t>
            </a:r>
            <a:endParaRPr lang="de-DE" b="1" dirty="0">
              <a:solidFill>
                <a:srgbClr val="C00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Wichtig</a:t>
            </a:r>
            <a:r>
              <a:rPr lang="de-DE" b="1" dirty="0"/>
              <a:t>: Bei </a:t>
            </a:r>
            <a:r>
              <a:rPr lang="de-DE" b="1" dirty="0" err="1"/>
              <a:t>Powerpoint</a:t>
            </a:r>
            <a:r>
              <a:rPr lang="de-DE" b="1" dirty="0"/>
              <a:t>-Präsentation folgt jeder Frage-Folie folgt eine Antwortfolie.</a:t>
            </a:r>
            <a:br>
              <a:rPr lang="de-DE" b="1" dirty="0"/>
            </a:br>
            <a:r>
              <a:rPr lang="de-DE" b="1" dirty="0"/>
              <a:t>Deshalb: Referentenansicht ausschalten oder den rechten Rand </a:t>
            </a:r>
            <a:r>
              <a:rPr lang="de-DE" b="1" dirty="0" err="1"/>
              <a:t>dess</a:t>
            </a:r>
            <a:r>
              <a:rPr lang="de-DE" b="1" dirty="0"/>
              <a:t> Hauptfensters nach rechts verschieben, damit die nächste Folie und damit die Antwort </a:t>
            </a:r>
            <a:r>
              <a:rPr lang="de-DE" b="1" dirty="0">
                <a:solidFill>
                  <a:srgbClr val="C00000"/>
                </a:solidFill>
              </a:rPr>
              <a:t>nicht</a:t>
            </a:r>
            <a:r>
              <a:rPr lang="de-DE" b="1" dirty="0"/>
              <a:t> in der Vorausschau sichtbar ist.</a:t>
            </a:r>
          </a:p>
          <a:p>
            <a:endParaRPr lang="de-DE" b="1" dirty="0"/>
          </a:p>
          <a:p>
            <a:r>
              <a:rPr lang="de-DE" sz="2000" b="1" dirty="0"/>
              <a:t>P.S.   Die Folien wurden - um das Datenvolumen klein zu halten - ohne Fotos gestaltet.</a:t>
            </a:r>
          </a:p>
        </p:txBody>
      </p:sp>
    </p:spTree>
    <p:extLst>
      <p:ext uri="{BB962C8B-B14F-4D97-AF65-F5344CB8AC3E}">
        <p14:creationId xmlns:p14="http://schemas.microsoft.com/office/powerpoint/2010/main" val="22782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3031004"/>
              </p:ext>
            </p:extLst>
          </p:nvPr>
        </p:nvGraphicFramePr>
        <p:xfrm>
          <a:off x="838200" y="3248328"/>
          <a:ext cx="11010902" cy="2291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 weltweite Armut ist in den letzten 35 Jahren</a:t>
                      </a:r>
                      <a:r>
                        <a:rPr lang="de-D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deutlich angestiegen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ein wenig angestiegen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gleich geblieben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deutlich zurückgegangen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742451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F02B62D2-988A-2AD8-F55F-AFC28949E104}"/>
              </a:ext>
            </a:extLst>
          </p:cNvPr>
          <p:cNvSpPr txBox="1"/>
          <p:nvPr/>
        </p:nvSpPr>
        <p:spPr>
          <a:xfrm>
            <a:off x="757381" y="2198255"/>
            <a:ext cx="370378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 Armut beenden</a:t>
            </a:r>
          </a:p>
        </p:txBody>
      </p:sp>
    </p:spTree>
    <p:extLst>
      <p:ext uri="{BB962C8B-B14F-4D97-AF65-F5344CB8AC3E}">
        <p14:creationId xmlns:p14="http://schemas.microsoft.com/office/powerpoint/2010/main" val="4252486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620033"/>
              </p:ext>
            </p:extLst>
          </p:nvPr>
        </p:nvGraphicFramePr>
        <p:xfrm>
          <a:off x="838200" y="3248328"/>
          <a:ext cx="11010902" cy="2834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 weltweite Armut ist in den </a:t>
                      </a:r>
                      <a:r>
                        <a:rPr lang="de-DE" sz="3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letzten 35 </a:t>
                      </a: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Jahren</a:t>
                      </a:r>
                      <a:r>
                        <a:rPr lang="de-D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deutlich angestiegen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ein wenig angestiegen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gleich geblieben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D: deutlich zurückgegangen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dirty="0"/>
                        <a:t>Quelle: </a:t>
                      </a:r>
                      <a:r>
                        <a:rPr lang="de-DE" dirty="0" err="1"/>
                        <a:t>Worldbank</a:t>
                      </a:r>
                      <a:r>
                        <a:rPr lang="de-DE" dirty="0"/>
                        <a:t> – PIP (</a:t>
                      </a:r>
                      <a:r>
                        <a:rPr lang="de-DE" dirty="0" err="1"/>
                        <a:t>Poverty</a:t>
                      </a:r>
                      <a:r>
                        <a:rPr lang="de-DE" dirty="0"/>
                        <a:t> and </a:t>
                      </a:r>
                      <a:r>
                        <a:rPr lang="de-DE" dirty="0" err="1"/>
                        <a:t>Inequality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plattform</a:t>
                      </a:r>
                      <a:r>
                        <a:rPr lang="de-DE" dirty="0"/>
                        <a:t>) -</a:t>
                      </a:r>
                      <a:r>
                        <a:rPr lang="de-DE" baseline="0" dirty="0"/>
                        <a:t> </a:t>
                      </a:r>
                      <a:r>
                        <a:rPr lang="de-DE" dirty="0"/>
                        <a:t>Zugriff 6/25.</a:t>
                      </a:r>
                    </a:p>
                    <a:p>
                      <a:r>
                        <a:rPr lang="de-DE" dirty="0"/>
                        <a:t>1990 waren über 2,3 Milliarden</a:t>
                      </a:r>
                      <a:r>
                        <a:rPr lang="de-DE" baseline="0" dirty="0"/>
                        <a:t> Menschen extrem-arm (44% der Weltbevölkerung). 2025 (Prognose) liegt die Zahl bei 838 Mio. Menschen (= 10,5% der Weltbevölkerung). </a:t>
                      </a:r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742451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F02B62D2-988A-2AD8-F55F-AFC28949E104}"/>
              </a:ext>
            </a:extLst>
          </p:cNvPr>
          <p:cNvSpPr txBox="1"/>
          <p:nvPr/>
        </p:nvSpPr>
        <p:spPr>
          <a:xfrm>
            <a:off x="757381" y="2198255"/>
            <a:ext cx="370378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 Armut beenden</a:t>
            </a:r>
          </a:p>
        </p:txBody>
      </p:sp>
    </p:spTree>
    <p:extLst>
      <p:ext uri="{BB962C8B-B14F-4D97-AF65-F5344CB8AC3E}">
        <p14:creationId xmlns:p14="http://schemas.microsoft.com/office/powerpoint/2010/main" val="3823608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432870"/>
              </p:ext>
            </p:extLst>
          </p:nvPr>
        </p:nvGraphicFramePr>
        <p:xfrm>
          <a:off x="914400" y="3183674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welchem Land der Erde lag der Anteil der extrem Armen 1990 bei 83% und 2018 nur noch bei 0,8%?</a:t>
                      </a:r>
                      <a:r>
                        <a:rPr lang="de-D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Brasilien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China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Indien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Südafrika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6D39C31F-F98F-B54C-CBE9-807505ACCB67}"/>
              </a:ext>
            </a:extLst>
          </p:cNvPr>
          <p:cNvSpPr txBox="1"/>
          <p:nvPr/>
        </p:nvSpPr>
        <p:spPr>
          <a:xfrm>
            <a:off x="914400" y="2207491"/>
            <a:ext cx="370378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 Armut beenden</a:t>
            </a:r>
          </a:p>
        </p:txBody>
      </p:sp>
    </p:spTree>
    <p:extLst>
      <p:ext uri="{BB962C8B-B14F-4D97-AF65-F5344CB8AC3E}">
        <p14:creationId xmlns:p14="http://schemas.microsoft.com/office/powerpoint/2010/main" val="2178407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787509"/>
              </p:ext>
            </p:extLst>
          </p:nvPr>
        </p:nvGraphicFramePr>
        <p:xfrm>
          <a:off x="914400" y="3183674"/>
          <a:ext cx="11010902" cy="310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welchem Land der Erde lag der Anteil der extrem Armen 1990 bei 72% und 2020 nur noch bei 0,1%?</a:t>
                      </a:r>
                      <a:r>
                        <a:rPr lang="de-D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Brasilien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B: China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Indien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Südafrika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b="0" dirty="0"/>
                        <a:t>Quelle: PIP </a:t>
                      </a:r>
                      <a:r>
                        <a:rPr lang="de-DE" sz="1800" b="0" dirty="0" err="1"/>
                        <a:t>Worldbank</a:t>
                      </a:r>
                      <a:r>
                        <a:rPr lang="de-DE" sz="1800" b="0" dirty="0"/>
                        <a:t> 6/25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738580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6D39C31F-F98F-B54C-CBE9-807505ACCB67}"/>
              </a:ext>
            </a:extLst>
          </p:cNvPr>
          <p:cNvSpPr txBox="1"/>
          <p:nvPr/>
        </p:nvSpPr>
        <p:spPr>
          <a:xfrm>
            <a:off x="914400" y="2207491"/>
            <a:ext cx="370378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 Armut beenden</a:t>
            </a:r>
          </a:p>
        </p:txBody>
      </p:sp>
    </p:spTree>
    <p:extLst>
      <p:ext uri="{BB962C8B-B14F-4D97-AF65-F5344CB8AC3E}">
        <p14:creationId xmlns:p14="http://schemas.microsoft.com/office/powerpoint/2010/main" val="4091036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/>
        </p:nvGraphicFramePr>
        <p:xfrm>
          <a:off x="914400" y="3183674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Gemessen an der Wirtschaftskraft pro Kopf ist das ärmste Land der Welt…</a:t>
                      </a:r>
                      <a:r>
                        <a:rPr lang="de-D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Burundi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Haiti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Nepal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</a:t>
                      </a:r>
                      <a:r>
                        <a:rPr lang="de-DE" sz="3600" b="1" dirty="0" err="1"/>
                        <a:t>zentralafrikan</a:t>
                      </a:r>
                      <a:r>
                        <a:rPr lang="de-DE" sz="3600" b="1" dirty="0"/>
                        <a:t>. Republik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6D39C31F-F98F-B54C-CBE9-807505ACCB67}"/>
              </a:ext>
            </a:extLst>
          </p:cNvPr>
          <p:cNvSpPr txBox="1"/>
          <p:nvPr/>
        </p:nvSpPr>
        <p:spPr>
          <a:xfrm>
            <a:off x="914400" y="2207491"/>
            <a:ext cx="370378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 Armut beenden</a:t>
            </a:r>
          </a:p>
        </p:txBody>
      </p:sp>
    </p:spTree>
    <p:extLst>
      <p:ext uri="{BB962C8B-B14F-4D97-AF65-F5344CB8AC3E}">
        <p14:creationId xmlns:p14="http://schemas.microsoft.com/office/powerpoint/2010/main" val="2377902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504022"/>
              </p:ext>
            </p:extLst>
          </p:nvPr>
        </p:nvGraphicFramePr>
        <p:xfrm>
          <a:off x="914400" y="3183674"/>
          <a:ext cx="11010902" cy="310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Gemessen an der Wirtschaftskraft pro Kopf ist das ärmste Land der Welt…</a:t>
                      </a:r>
                      <a:r>
                        <a:rPr lang="de-D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A: Burundi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Haiti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Nepal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</a:t>
                      </a:r>
                      <a:r>
                        <a:rPr lang="de-DE" sz="3600" b="1" dirty="0" err="1"/>
                        <a:t>zentralafrikan</a:t>
                      </a:r>
                      <a:r>
                        <a:rPr lang="de-DE" sz="3600" b="1" dirty="0"/>
                        <a:t>. Republik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Burundi hatte 2023 ein Pro-Kopf-Einkommen von 920 $ (kaufkraftberechnet). Zentralafrikanische Republik: 1.330 $, Haiti: 3.280 $ und Nepal 5.460 $.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703175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6D39C31F-F98F-B54C-CBE9-807505ACCB67}"/>
              </a:ext>
            </a:extLst>
          </p:cNvPr>
          <p:cNvSpPr txBox="1"/>
          <p:nvPr/>
        </p:nvSpPr>
        <p:spPr>
          <a:xfrm>
            <a:off x="914400" y="2207491"/>
            <a:ext cx="370378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 Armut beenden</a:t>
            </a:r>
          </a:p>
        </p:txBody>
      </p:sp>
    </p:spTree>
    <p:extLst>
      <p:ext uri="{BB962C8B-B14F-4D97-AF65-F5344CB8AC3E}">
        <p14:creationId xmlns:p14="http://schemas.microsoft.com/office/powerpoint/2010/main" val="1875985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/>
        </p:nvGraphicFramePr>
        <p:xfrm>
          <a:off x="914400" y="3183674"/>
          <a:ext cx="11010902" cy="3017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Weil du arm bist, musst du früher sterben. Verglichen mit der Lebenserwartung in Deutschland sterben die Menschen in den ärmsten Ländern…</a:t>
                      </a:r>
                      <a:r>
                        <a:rPr lang="de-D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vier Jahre früher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acht Jahre früher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16 Jahre früher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24 Jahre früher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6D39C31F-F98F-B54C-CBE9-807505ACCB67}"/>
              </a:ext>
            </a:extLst>
          </p:cNvPr>
          <p:cNvSpPr txBox="1"/>
          <p:nvPr/>
        </p:nvSpPr>
        <p:spPr>
          <a:xfrm>
            <a:off x="914400" y="2207491"/>
            <a:ext cx="370378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 Armut beenden</a:t>
            </a:r>
          </a:p>
        </p:txBody>
      </p:sp>
    </p:spTree>
    <p:extLst>
      <p:ext uri="{BB962C8B-B14F-4D97-AF65-F5344CB8AC3E}">
        <p14:creationId xmlns:p14="http://schemas.microsoft.com/office/powerpoint/2010/main" val="3809146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134268"/>
              </p:ext>
            </p:extLst>
          </p:nvPr>
        </p:nvGraphicFramePr>
        <p:xfrm>
          <a:off x="914400" y="3183674"/>
          <a:ext cx="11010902" cy="3657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Weil du arm bist, musst du früher sterben. Verglichen mit der Lebenserwartung in Deutschland sterben die Menschen in den ärmsten Ländern…</a:t>
                      </a:r>
                      <a:r>
                        <a:rPr lang="de-D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vier Jahre früher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acht Jahre früher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C: 16 Jahre früher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24 Jahre früher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Quelle: </a:t>
                      </a:r>
                      <a:r>
                        <a:rPr lang="de-DE" sz="1800" b="0" dirty="0" err="1"/>
                        <a:t>Worldbank</a:t>
                      </a:r>
                      <a:r>
                        <a:rPr lang="de-DE" sz="1800" b="0" dirty="0"/>
                        <a:t> – Development </a:t>
                      </a:r>
                      <a:r>
                        <a:rPr lang="de-DE" sz="1800" b="0" dirty="0" err="1"/>
                        <a:t>Indicators</a:t>
                      </a:r>
                      <a:r>
                        <a:rPr lang="de-DE" sz="1800" b="0" dirty="0"/>
                        <a:t> (8/2024). Zahlen beziehen sich auf 2022 und auf die „least </a:t>
                      </a:r>
                      <a:r>
                        <a:rPr lang="de-DE" sz="1800" b="0" dirty="0" err="1"/>
                        <a:t>developed</a:t>
                      </a:r>
                      <a:r>
                        <a:rPr lang="de-DE" sz="1800" b="0" dirty="0"/>
                        <a:t> countries“..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718357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6D39C31F-F98F-B54C-CBE9-807505ACCB67}"/>
              </a:ext>
            </a:extLst>
          </p:cNvPr>
          <p:cNvSpPr txBox="1"/>
          <p:nvPr/>
        </p:nvSpPr>
        <p:spPr>
          <a:xfrm>
            <a:off x="914400" y="2207491"/>
            <a:ext cx="370378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 Armut beenden</a:t>
            </a:r>
          </a:p>
        </p:txBody>
      </p:sp>
    </p:spTree>
    <p:extLst>
      <p:ext uri="{BB962C8B-B14F-4D97-AF65-F5344CB8AC3E}">
        <p14:creationId xmlns:p14="http://schemas.microsoft.com/office/powerpoint/2010/main" val="596705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555240"/>
              </p:ext>
            </p:extLst>
          </p:nvPr>
        </p:nvGraphicFramePr>
        <p:xfrm>
          <a:off x="914400" y="3183674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Deutschland ist der Anteil der „armuts-gefährdeten Menschen“ am höchsten in…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Berlin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Bremen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Thüringen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6D39C31F-F98F-B54C-CBE9-807505ACCB67}"/>
              </a:ext>
            </a:extLst>
          </p:cNvPr>
          <p:cNvSpPr txBox="1"/>
          <p:nvPr/>
        </p:nvSpPr>
        <p:spPr>
          <a:xfrm>
            <a:off x="914400" y="2207491"/>
            <a:ext cx="370378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 Armut beenden</a:t>
            </a:r>
          </a:p>
        </p:txBody>
      </p:sp>
    </p:spTree>
    <p:extLst>
      <p:ext uri="{BB962C8B-B14F-4D97-AF65-F5344CB8AC3E}">
        <p14:creationId xmlns:p14="http://schemas.microsoft.com/office/powerpoint/2010/main" val="2899552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902933"/>
              </p:ext>
            </p:extLst>
          </p:nvPr>
        </p:nvGraphicFramePr>
        <p:xfrm>
          <a:off x="914400" y="3183674"/>
          <a:ext cx="11010902" cy="310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Deutschland ist der Anteil der „armuts-gefährdeten Menschen“ am höchsten in…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Berlin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</a:t>
                      </a:r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Bremen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Thüringen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/>
                        <a:t>Die </a:t>
                      </a:r>
                      <a:r>
                        <a:rPr lang="de-DE" sz="1800" b="0" dirty="0"/>
                        <a:t>Armutsquote in Bremen lag 2023 bei 29,1%. </a:t>
                      </a:r>
                      <a:br>
                        <a:rPr lang="de-DE" sz="1800" b="0" dirty="0"/>
                      </a:br>
                      <a:r>
                        <a:rPr lang="de-DE" sz="1800" b="0" dirty="0"/>
                        <a:t>Quelle: Paritätischer Armutsbericht 2024.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897890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6D39C31F-F98F-B54C-CBE9-807505ACCB67}"/>
              </a:ext>
            </a:extLst>
          </p:cNvPr>
          <p:cNvSpPr txBox="1"/>
          <p:nvPr/>
        </p:nvSpPr>
        <p:spPr>
          <a:xfrm>
            <a:off x="914400" y="2207491"/>
            <a:ext cx="3703782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 Armut beenden</a:t>
            </a:r>
          </a:p>
        </p:txBody>
      </p:sp>
    </p:spTree>
    <p:extLst>
      <p:ext uri="{BB962C8B-B14F-4D97-AF65-F5344CB8AC3E}">
        <p14:creationId xmlns:p14="http://schemas.microsoft.com/office/powerpoint/2010/main" val="22297260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818</Words>
  <Application>Microsoft Office PowerPoint</Application>
  <PresentationFormat>Breitbild</PresentationFormat>
  <Paragraphs>95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Comic Sans MS</vt:lpstr>
      <vt:lpstr>Verdana</vt:lpstr>
      <vt:lpstr>Office</vt:lpstr>
      <vt:lpstr>Quiz zu den SDGs – Sek. II</vt:lpstr>
      <vt:lpstr>Quiz zu den SDGs – Sek. II 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Erstaunliches zur Weltentwicklung</dc:title>
  <dc:creator>Georg Krämer</dc:creator>
  <cp:lastModifiedBy>Georg Krämer</cp:lastModifiedBy>
  <cp:revision>94</cp:revision>
  <dcterms:created xsi:type="dcterms:W3CDTF">2023-08-31T08:44:05Z</dcterms:created>
  <dcterms:modified xsi:type="dcterms:W3CDTF">2025-07-10T08:59:41Z</dcterms:modified>
</cp:coreProperties>
</file>